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72" r:id="rId6"/>
  </p:sldMasterIdLst>
  <p:notesMasterIdLst>
    <p:notesMasterId r:id="rId55"/>
  </p:notesMasterIdLst>
  <p:handoutMasterIdLst>
    <p:handoutMasterId r:id="rId56"/>
  </p:handoutMasterIdLst>
  <p:sldIdLst>
    <p:sldId id="256" r:id="rId7"/>
    <p:sldId id="541" r:id="rId8"/>
    <p:sldId id="542" r:id="rId9"/>
    <p:sldId id="543" r:id="rId10"/>
    <p:sldId id="451" r:id="rId11"/>
    <p:sldId id="2307" r:id="rId12"/>
    <p:sldId id="357" r:id="rId13"/>
    <p:sldId id="2306" r:id="rId14"/>
    <p:sldId id="489" r:id="rId15"/>
    <p:sldId id="259" r:id="rId16"/>
    <p:sldId id="348" r:id="rId17"/>
    <p:sldId id="1003" r:id="rId18"/>
    <p:sldId id="1006" r:id="rId19"/>
    <p:sldId id="1007" r:id="rId20"/>
    <p:sldId id="1023" r:id="rId21"/>
    <p:sldId id="1008" r:id="rId22"/>
    <p:sldId id="1004" r:id="rId23"/>
    <p:sldId id="1015" r:id="rId24"/>
    <p:sldId id="1012" r:id="rId25"/>
    <p:sldId id="1013" r:id="rId26"/>
    <p:sldId id="1009" r:id="rId27"/>
    <p:sldId id="1014" r:id="rId28"/>
    <p:sldId id="1010" r:id="rId29"/>
    <p:sldId id="1022" r:id="rId30"/>
    <p:sldId id="1021" r:id="rId31"/>
    <p:sldId id="1011" r:id="rId32"/>
    <p:sldId id="1016" r:id="rId33"/>
    <p:sldId id="1017" r:id="rId34"/>
    <p:sldId id="1019" r:id="rId35"/>
    <p:sldId id="1020" r:id="rId36"/>
    <p:sldId id="985" r:id="rId37"/>
    <p:sldId id="997" r:id="rId38"/>
    <p:sldId id="989" r:id="rId39"/>
    <p:sldId id="258" r:id="rId40"/>
    <p:sldId id="494" r:id="rId41"/>
    <p:sldId id="510" r:id="rId42"/>
    <p:sldId id="2304" r:id="rId43"/>
    <p:sldId id="2310" r:id="rId44"/>
    <p:sldId id="2311" r:id="rId45"/>
    <p:sldId id="513" r:id="rId46"/>
    <p:sldId id="2308" r:id="rId47"/>
    <p:sldId id="2303" r:id="rId48"/>
    <p:sldId id="524" r:id="rId49"/>
    <p:sldId id="525" r:id="rId50"/>
    <p:sldId id="527" r:id="rId51"/>
    <p:sldId id="2309" r:id="rId52"/>
    <p:sldId id="391" r:id="rId53"/>
    <p:sldId id="506"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8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4" d="100"/>
          <a:sy n="134" d="100"/>
        </p:scale>
        <p:origin x="64" y="53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notesMaster" Target="notesMasters/notesMaster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viewProps" Target="viewProps.xml"/><Relationship Id="rId5" Type="http://schemas.openxmlformats.org/officeDocument/2006/relationships/slideMaster" Target="slideMasters/slideMaster2.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handoutMaster" Target="handoutMasters/handoutMaster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theme" Target="theme/theme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presProps" Target="presProps.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DA4167-71F7-4E86-B5F9-37839E1D26F6}" type="doc">
      <dgm:prSet loTypeId="urn:microsoft.com/office/officeart/2008/layout/LinedList" loCatId="list" qsTypeId="urn:microsoft.com/office/officeart/2005/8/quickstyle/simple2" qsCatId="simple" csTypeId="urn:microsoft.com/office/officeart/2005/8/colors/accent3_2" csCatId="accent3" phldr="1"/>
      <dgm:spPr/>
      <dgm:t>
        <a:bodyPr/>
        <a:lstStyle/>
        <a:p>
          <a:endParaRPr lang="en-US"/>
        </a:p>
      </dgm:t>
    </dgm:pt>
    <dgm:pt modelId="{E24CCFB4-A3CC-4679-BE37-70485F1DDE77}">
      <dgm:prSet/>
      <dgm:spPr/>
      <dgm:t>
        <a:bodyPr/>
        <a:lstStyle/>
        <a:p>
          <a:r>
            <a:rPr lang="en-US"/>
            <a:t>Synthetic opioid</a:t>
          </a:r>
        </a:p>
      </dgm:t>
    </dgm:pt>
    <dgm:pt modelId="{C7D34973-9CA8-4BE3-A457-FC265A823658}" type="parTrans" cxnId="{704AE6D9-9487-4E18-A754-60E0216B9913}">
      <dgm:prSet/>
      <dgm:spPr/>
      <dgm:t>
        <a:bodyPr/>
        <a:lstStyle/>
        <a:p>
          <a:endParaRPr lang="en-US"/>
        </a:p>
      </dgm:t>
    </dgm:pt>
    <dgm:pt modelId="{5AC3AC2E-023C-445D-91D8-9D2D529CDF3D}" type="sibTrans" cxnId="{704AE6D9-9487-4E18-A754-60E0216B9913}">
      <dgm:prSet/>
      <dgm:spPr/>
      <dgm:t>
        <a:bodyPr/>
        <a:lstStyle/>
        <a:p>
          <a:endParaRPr lang="en-US"/>
        </a:p>
      </dgm:t>
    </dgm:pt>
    <dgm:pt modelId="{2066D34A-063D-42B5-8B52-C713B915CD51}">
      <dgm:prSet/>
      <dgm:spPr/>
      <dgm:t>
        <a:bodyPr/>
        <a:lstStyle/>
        <a:p>
          <a:r>
            <a:rPr lang="en-US"/>
            <a:t>Often contaminant in other illicit drugs</a:t>
          </a:r>
        </a:p>
      </dgm:t>
    </dgm:pt>
    <dgm:pt modelId="{219BE6D1-51D7-447F-B255-CFD0D954E3D2}" type="parTrans" cxnId="{F6D48C98-4F1E-49F4-986B-4BC2CF40C51B}">
      <dgm:prSet/>
      <dgm:spPr/>
      <dgm:t>
        <a:bodyPr/>
        <a:lstStyle/>
        <a:p>
          <a:endParaRPr lang="en-US"/>
        </a:p>
      </dgm:t>
    </dgm:pt>
    <dgm:pt modelId="{168E6071-9566-4192-96DB-32022865DDF9}" type="sibTrans" cxnId="{F6D48C98-4F1E-49F4-986B-4BC2CF40C51B}">
      <dgm:prSet/>
      <dgm:spPr/>
      <dgm:t>
        <a:bodyPr/>
        <a:lstStyle/>
        <a:p>
          <a:endParaRPr lang="en-US"/>
        </a:p>
      </dgm:t>
    </dgm:pt>
    <dgm:pt modelId="{0A92A992-61AC-4517-A9D8-1234C6A5318B}">
      <dgm:prSet/>
      <dgm:spPr/>
      <dgm:t>
        <a:bodyPr/>
        <a:lstStyle/>
        <a:p>
          <a:r>
            <a:rPr lang="en-US"/>
            <a:t>50 times more potent than heroin</a:t>
          </a:r>
        </a:p>
      </dgm:t>
    </dgm:pt>
    <dgm:pt modelId="{4FDB1621-431E-4F03-A574-869A0685C605}" type="parTrans" cxnId="{6FFEEC3E-0B33-4BB7-B3FB-E64EC9EE8554}">
      <dgm:prSet/>
      <dgm:spPr/>
      <dgm:t>
        <a:bodyPr/>
        <a:lstStyle/>
        <a:p>
          <a:endParaRPr lang="en-US"/>
        </a:p>
      </dgm:t>
    </dgm:pt>
    <dgm:pt modelId="{AAFB50E0-5A28-4ABC-A3F4-650F4AC09C1A}" type="sibTrans" cxnId="{6FFEEC3E-0B33-4BB7-B3FB-E64EC9EE8554}">
      <dgm:prSet/>
      <dgm:spPr/>
      <dgm:t>
        <a:bodyPr/>
        <a:lstStyle/>
        <a:p>
          <a:endParaRPr lang="en-US"/>
        </a:p>
      </dgm:t>
    </dgm:pt>
    <dgm:pt modelId="{139EBFC1-AF01-4CC4-97D7-DF466C5769F1}">
      <dgm:prSet/>
      <dgm:spPr/>
      <dgm:t>
        <a:bodyPr/>
        <a:lstStyle/>
        <a:p>
          <a:r>
            <a:rPr lang="en-US" dirty="0"/>
            <a:t>100 times more potent than morphine </a:t>
          </a:r>
        </a:p>
      </dgm:t>
    </dgm:pt>
    <dgm:pt modelId="{E8D8BBDB-A87D-4D64-BAEB-66323A226658}" type="parTrans" cxnId="{BCE9A44C-E68A-418F-BEF2-AB31D4CF6163}">
      <dgm:prSet/>
      <dgm:spPr/>
      <dgm:t>
        <a:bodyPr/>
        <a:lstStyle/>
        <a:p>
          <a:endParaRPr lang="en-US"/>
        </a:p>
      </dgm:t>
    </dgm:pt>
    <dgm:pt modelId="{EECA9378-F669-40E8-B9C3-BF70834DE3A9}" type="sibTrans" cxnId="{BCE9A44C-E68A-418F-BEF2-AB31D4CF6163}">
      <dgm:prSet/>
      <dgm:spPr/>
      <dgm:t>
        <a:bodyPr/>
        <a:lstStyle/>
        <a:p>
          <a:endParaRPr lang="en-US"/>
        </a:p>
      </dgm:t>
    </dgm:pt>
    <dgm:pt modelId="{9057380B-7E1E-6E45-ACBE-C04475606DA5}" type="pres">
      <dgm:prSet presAssocID="{32DA4167-71F7-4E86-B5F9-37839E1D26F6}" presName="vert0" presStyleCnt="0">
        <dgm:presLayoutVars>
          <dgm:dir/>
          <dgm:animOne val="branch"/>
          <dgm:animLvl val="lvl"/>
        </dgm:presLayoutVars>
      </dgm:prSet>
      <dgm:spPr/>
    </dgm:pt>
    <dgm:pt modelId="{8EF723AC-3A6D-EF40-9148-574DD6CEB3D8}" type="pres">
      <dgm:prSet presAssocID="{E24CCFB4-A3CC-4679-BE37-70485F1DDE77}" presName="thickLine" presStyleLbl="alignNode1" presStyleIdx="0" presStyleCnt="4"/>
      <dgm:spPr/>
    </dgm:pt>
    <dgm:pt modelId="{F6A3F68A-4331-EA40-8AC3-D91369B5DB46}" type="pres">
      <dgm:prSet presAssocID="{E24CCFB4-A3CC-4679-BE37-70485F1DDE77}" presName="horz1" presStyleCnt="0"/>
      <dgm:spPr/>
    </dgm:pt>
    <dgm:pt modelId="{ACF26283-C13D-2247-ABAA-89AA9261C8F4}" type="pres">
      <dgm:prSet presAssocID="{E24CCFB4-A3CC-4679-BE37-70485F1DDE77}" presName="tx1" presStyleLbl="revTx" presStyleIdx="0" presStyleCnt="4"/>
      <dgm:spPr/>
    </dgm:pt>
    <dgm:pt modelId="{5201CDD4-24E2-B34D-A82D-E153DB1D7EF8}" type="pres">
      <dgm:prSet presAssocID="{E24CCFB4-A3CC-4679-BE37-70485F1DDE77}" presName="vert1" presStyleCnt="0"/>
      <dgm:spPr/>
    </dgm:pt>
    <dgm:pt modelId="{03C88AFE-1859-A84D-99DD-C5B46CFA681F}" type="pres">
      <dgm:prSet presAssocID="{2066D34A-063D-42B5-8B52-C713B915CD51}" presName="thickLine" presStyleLbl="alignNode1" presStyleIdx="1" presStyleCnt="4"/>
      <dgm:spPr/>
    </dgm:pt>
    <dgm:pt modelId="{77925D2E-B278-0649-83F5-54CCB03918B0}" type="pres">
      <dgm:prSet presAssocID="{2066D34A-063D-42B5-8B52-C713B915CD51}" presName="horz1" presStyleCnt="0"/>
      <dgm:spPr/>
    </dgm:pt>
    <dgm:pt modelId="{F794BBC8-253A-9C40-8FD8-E8BA43D0F9E6}" type="pres">
      <dgm:prSet presAssocID="{2066D34A-063D-42B5-8B52-C713B915CD51}" presName="tx1" presStyleLbl="revTx" presStyleIdx="1" presStyleCnt="4"/>
      <dgm:spPr/>
    </dgm:pt>
    <dgm:pt modelId="{B8981B8A-E754-654C-A859-BECC50882B66}" type="pres">
      <dgm:prSet presAssocID="{2066D34A-063D-42B5-8B52-C713B915CD51}" presName="vert1" presStyleCnt="0"/>
      <dgm:spPr/>
    </dgm:pt>
    <dgm:pt modelId="{4AE51929-E26D-BF44-9889-44A188D732C5}" type="pres">
      <dgm:prSet presAssocID="{0A92A992-61AC-4517-A9D8-1234C6A5318B}" presName="thickLine" presStyleLbl="alignNode1" presStyleIdx="2" presStyleCnt="4"/>
      <dgm:spPr/>
    </dgm:pt>
    <dgm:pt modelId="{304E793C-423D-2F49-8D0C-5F805A317860}" type="pres">
      <dgm:prSet presAssocID="{0A92A992-61AC-4517-A9D8-1234C6A5318B}" presName="horz1" presStyleCnt="0"/>
      <dgm:spPr/>
    </dgm:pt>
    <dgm:pt modelId="{DCC06033-67E6-DC4C-9825-5E860CE3AD9A}" type="pres">
      <dgm:prSet presAssocID="{0A92A992-61AC-4517-A9D8-1234C6A5318B}" presName="tx1" presStyleLbl="revTx" presStyleIdx="2" presStyleCnt="4"/>
      <dgm:spPr/>
    </dgm:pt>
    <dgm:pt modelId="{4CEA0D7D-3209-7E40-9709-75898A917DD7}" type="pres">
      <dgm:prSet presAssocID="{0A92A992-61AC-4517-A9D8-1234C6A5318B}" presName="vert1" presStyleCnt="0"/>
      <dgm:spPr/>
    </dgm:pt>
    <dgm:pt modelId="{5BB56D5C-276D-4E4C-A97B-133F4C8C0419}" type="pres">
      <dgm:prSet presAssocID="{139EBFC1-AF01-4CC4-97D7-DF466C5769F1}" presName="thickLine" presStyleLbl="alignNode1" presStyleIdx="3" presStyleCnt="4"/>
      <dgm:spPr/>
    </dgm:pt>
    <dgm:pt modelId="{F2092DFA-50D0-1C49-9CFE-8712DB727B74}" type="pres">
      <dgm:prSet presAssocID="{139EBFC1-AF01-4CC4-97D7-DF466C5769F1}" presName="horz1" presStyleCnt="0"/>
      <dgm:spPr/>
    </dgm:pt>
    <dgm:pt modelId="{4E502FC6-6F0E-514B-8319-F2862FBEA367}" type="pres">
      <dgm:prSet presAssocID="{139EBFC1-AF01-4CC4-97D7-DF466C5769F1}" presName="tx1" presStyleLbl="revTx" presStyleIdx="3" presStyleCnt="4"/>
      <dgm:spPr/>
    </dgm:pt>
    <dgm:pt modelId="{C16569F2-B6D0-954F-9E07-37A728D9D129}" type="pres">
      <dgm:prSet presAssocID="{139EBFC1-AF01-4CC4-97D7-DF466C5769F1}" presName="vert1" presStyleCnt="0"/>
      <dgm:spPr/>
    </dgm:pt>
  </dgm:ptLst>
  <dgm:cxnLst>
    <dgm:cxn modelId="{3EBAC804-9156-5B49-B7AC-5A8654A63A5C}" type="presOf" srcId="{0A92A992-61AC-4517-A9D8-1234C6A5318B}" destId="{DCC06033-67E6-DC4C-9825-5E860CE3AD9A}" srcOrd="0" destOrd="0" presId="urn:microsoft.com/office/officeart/2008/layout/LinedList"/>
    <dgm:cxn modelId="{CDF1A70F-271D-A14E-A518-716FF825F296}" type="presOf" srcId="{139EBFC1-AF01-4CC4-97D7-DF466C5769F1}" destId="{4E502FC6-6F0E-514B-8319-F2862FBEA367}" srcOrd="0" destOrd="0" presId="urn:microsoft.com/office/officeart/2008/layout/LinedList"/>
    <dgm:cxn modelId="{ED1CAF21-E605-6445-97BC-751AC84CEC95}" type="presOf" srcId="{2066D34A-063D-42B5-8B52-C713B915CD51}" destId="{F794BBC8-253A-9C40-8FD8-E8BA43D0F9E6}" srcOrd="0" destOrd="0" presId="urn:microsoft.com/office/officeart/2008/layout/LinedList"/>
    <dgm:cxn modelId="{6FFEEC3E-0B33-4BB7-B3FB-E64EC9EE8554}" srcId="{32DA4167-71F7-4E86-B5F9-37839E1D26F6}" destId="{0A92A992-61AC-4517-A9D8-1234C6A5318B}" srcOrd="2" destOrd="0" parTransId="{4FDB1621-431E-4F03-A574-869A0685C605}" sibTransId="{AAFB50E0-5A28-4ABC-A3F4-650F4AC09C1A}"/>
    <dgm:cxn modelId="{2BE66F6C-1E16-214F-BEE5-54A66E28D477}" type="presOf" srcId="{E24CCFB4-A3CC-4679-BE37-70485F1DDE77}" destId="{ACF26283-C13D-2247-ABAA-89AA9261C8F4}" srcOrd="0" destOrd="0" presId="urn:microsoft.com/office/officeart/2008/layout/LinedList"/>
    <dgm:cxn modelId="{BCE9A44C-E68A-418F-BEF2-AB31D4CF6163}" srcId="{32DA4167-71F7-4E86-B5F9-37839E1D26F6}" destId="{139EBFC1-AF01-4CC4-97D7-DF466C5769F1}" srcOrd="3" destOrd="0" parTransId="{E8D8BBDB-A87D-4D64-BAEB-66323A226658}" sibTransId="{EECA9378-F669-40E8-B9C3-BF70834DE3A9}"/>
    <dgm:cxn modelId="{DA04D67B-AC7E-4D40-9145-F75828FC28A0}" type="presOf" srcId="{32DA4167-71F7-4E86-B5F9-37839E1D26F6}" destId="{9057380B-7E1E-6E45-ACBE-C04475606DA5}" srcOrd="0" destOrd="0" presId="urn:microsoft.com/office/officeart/2008/layout/LinedList"/>
    <dgm:cxn modelId="{F6D48C98-4F1E-49F4-986B-4BC2CF40C51B}" srcId="{32DA4167-71F7-4E86-B5F9-37839E1D26F6}" destId="{2066D34A-063D-42B5-8B52-C713B915CD51}" srcOrd="1" destOrd="0" parTransId="{219BE6D1-51D7-447F-B255-CFD0D954E3D2}" sibTransId="{168E6071-9566-4192-96DB-32022865DDF9}"/>
    <dgm:cxn modelId="{704AE6D9-9487-4E18-A754-60E0216B9913}" srcId="{32DA4167-71F7-4E86-B5F9-37839E1D26F6}" destId="{E24CCFB4-A3CC-4679-BE37-70485F1DDE77}" srcOrd="0" destOrd="0" parTransId="{C7D34973-9CA8-4BE3-A457-FC265A823658}" sibTransId="{5AC3AC2E-023C-445D-91D8-9D2D529CDF3D}"/>
    <dgm:cxn modelId="{ACE1F12F-5F42-1044-8EBD-7087D8DE6ED9}" type="presParOf" srcId="{9057380B-7E1E-6E45-ACBE-C04475606DA5}" destId="{8EF723AC-3A6D-EF40-9148-574DD6CEB3D8}" srcOrd="0" destOrd="0" presId="urn:microsoft.com/office/officeart/2008/layout/LinedList"/>
    <dgm:cxn modelId="{0BCE5F5E-531D-A84C-983B-ED47B185ABE0}" type="presParOf" srcId="{9057380B-7E1E-6E45-ACBE-C04475606DA5}" destId="{F6A3F68A-4331-EA40-8AC3-D91369B5DB46}" srcOrd="1" destOrd="0" presId="urn:microsoft.com/office/officeart/2008/layout/LinedList"/>
    <dgm:cxn modelId="{B73506DF-6093-3142-9B1E-6D9A689C6E0F}" type="presParOf" srcId="{F6A3F68A-4331-EA40-8AC3-D91369B5DB46}" destId="{ACF26283-C13D-2247-ABAA-89AA9261C8F4}" srcOrd="0" destOrd="0" presId="urn:microsoft.com/office/officeart/2008/layout/LinedList"/>
    <dgm:cxn modelId="{379EAEB1-8683-D24B-A193-53E36FF7089B}" type="presParOf" srcId="{F6A3F68A-4331-EA40-8AC3-D91369B5DB46}" destId="{5201CDD4-24E2-B34D-A82D-E153DB1D7EF8}" srcOrd="1" destOrd="0" presId="urn:microsoft.com/office/officeart/2008/layout/LinedList"/>
    <dgm:cxn modelId="{05889CC4-7DC5-DA42-81EB-613E58749D4C}" type="presParOf" srcId="{9057380B-7E1E-6E45-ACBE-C04475606DA5}" destId="{03C88AFE-1859-A84D-99DD-C5B46CFA681F}" srcOrd="2" destOrd="0" presId="urn:microsoft.com/office/officeart/2008/layout/LinedList"/>
    <dgm:cxn modelId="{1A519200-F2D5-204D-AE9C-CB11EB43A654}" type="presParOf" srcId="{9057380B-7E1E-6E45-ACBE-C04475606DA5}" destId="{77925D2E-B278-0649-83F5-54CCB03918B0}" srcOrd="3" destOrd="0" presId="urn:microsoft.com/office/officeart/2008/layout/LinedList"/>
    <dgm:cxn modelId="{DD59DEB9-14FB-1645-82EA-BAB2FA256449}" type="presParOf" srcId="{77925D2E-B278-0649-83F5-54CCB03918B0}" destId="{F794BBC8-253A-9C40-8FD8-E8BA43D0F9E6}" srcOrd="0" destOrd="0" presId="urn:microsoft.com/office/officeart/2008/layout/LinedList"/>
    <dgm:cxn modelId="{6B060908-41C8-594B-8872-E0B0873C6DB0}" type="presParOf" srcId="{77925D2E-B278-0649-83F5-54CCB03918B0}" destId="{B8981B8A-E754-654C-A859-BECC50882B66}" srcOrd="1" destOrd="0" presId="urn:microsoft.com/office/officeart/2008/layout/LinedList"/>
    <dgm:cxn modelId="{AB1935AE-330F-104A-9218-AC867951103E}" type="presParOf" srcId="{9057380B-7E1E-6E45-ACBE-C04475606DA5}" destId="{4AE51929-E26D-BF44-9889-44A188D732C5}" srcOrd="4" destOrd="0" presId="urn:microsoft.com/office/officeart/2008/layout/LinedList"/>
    <dgm:cxn modelId="{F7F2C88B-CB31-6C4E-9A44-F42327F0B456}" type="presParOf" srcId="{9057380B-7E1E-6E45-ACBE-C04475606DA5}" destId="{304E793C-423D-2F49-8D0C-5F805A317860}" srcOrd="5" destOrd="0" presId="urn:microsoft.com/office/officeart/2008/layout/LinedList"/>
    <dgm:cxn modelId="{978D2037-1A44-BC4D-A821-6F7B5CFD0735}" type="presParOf" srcId="{304E793C-423D-2F49-8D0C-5F805A317860}" destId="{DCC06033-67E6-DC4C-9825-5E860CE3AD9A}" srcOrd="0" destOrd="0" presId="urn:microsoft.com/office/officeart/2008/layout/LinedList"/>
    <dgm:cxn modelId="{28F653BF-214F-CE4F-85FF-204F41DEEEAB}" type="presParOf" srcId="{304E793C-423D-2F49-8D0C-5F805A317860}" destId="{4CEA0D7D-3209-7E40-9709-75898A917DD7}" srcOrd="1" destOrd="0" presId="urn:microsoft.com/office/officeart/2008/layout/LinedList"/>
    <dgm:cxn modelId="{0F56C3C1-7281-8E4C-BCF2-B470C32F9685}" type="presParOf" srcId="{9057380B-7E1E-6E45-ACBE-C04475606DA5}" destId="{5BB56D5C-276D-4E4C-A97B-133F4C8C0419}" srcOrd="6" destOrd="0" presId="urn:microsoft.com/office/officeart/2008/layout/LinedList"/>
    <dgm:cxn modelId="{30474C41-603D-404C-8694-98B1B5314C11}" type="presParOf" srcId="{9057380B-7E1E-6E45-ACBE-C04475606DA5}" destId="{F2092DFA-50D0-1C49-9CFE-8712DB727B74}" srcOrd="7" destOrd="0" presId="urn:microsoft.com/office/officeart/2008/layout/LinedList"/>
    <dgm:cxn modelId="{2D9506C6-FE03-A84C-8404-4A145232390C}" type="presParOf" srcId="{F2092DFA-50D0-1C49-9CFE-8712DB727B74}" destId="{4E502FC6-6F0E-514B-8319-F2862FBEA367}" srcOrd="0" destOrd="0" presId="urn:microsoft.com/office/officeart/2008/layout/LinedList"/>
    <dgm:cxn modelId="{1C0431CB-0E54-1B4D-8B2D-DA5E76AA796E}" type="presParOf" srcId="{F2092DFA-50D0-1C49-9CFE-8712DB727B74}" destId="{C16569F2-B6D0-954F-9E07-37A728D9D12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A542B4A-14B7-4DD3-B3D1-F18F6A83FA42}" type="doc">
      <dgm:prSet loTypeId="urn:microsoft.com/office/officeart/2018/5/layout/IconCircleLabelList" loCatId="icon" qsTypeId="urn:microsoft.com/office/officeart/2005/8/quickstyle/simple1" qsCatId="simple" csTypeId="urn:microsoft.com/office/officeart/2005/8/colors/accent2_2" csCatId="accent2" phldr="1"/>
      <dgm:spPr/>
      <dgm:t>
        <a:bodyPr/>
        <a:lstStyle/>
        <a:p>
          <a:endParaRPr lang="en-US"/>
        </a:p>
      </dgm:t>
    </dgm:pt>
    <dgm:pt modelId="{7338FD7B-22F3-4DF2-B802-37D81A387DAD}">
      <dgm:prSet/>
      <dgm:spPr/>
      <dgm:t>
        <a:bodyPr/>
        <a:lstStyle/>
        <a:p>
          <a:pPr>
            <a:defRPr cap="all"/>
          </a:pPr>
          <a:r>
            <a:rPr lang="en-US" b="1"/>
            <a:t>Provide next-day follow-up for pts. after ED visit</a:t>
          </a:r>
          <a:endParaRPr lang="en-US"/>
        </a:p>
      </dgm:t>
    </dgm:pt>
    <dgm:pt modelId="{B85464F6-3DDC-4FC9-9271-97BA2532B921}" type="parTrans" cxnId="{66C526E8-1EE0-4F54-AFE9-8F93D7699542}">
      <dgm:prSet/>
      <dgm:spPr/>
      <dgm:t>
        <a:bodyPr/>
        <a:lstStyle/>
        <a:p>
          <a:endParaRPr lang="en-US"/>
        </a:p>
      </dgm:t>
    </dgm:pt>
    <dgm:pt modelId="{04ACD5D6-A6B4-4B8B-BEEE-ADF2F712C30A}" type="sibTrans" cxnId="{66C526E8-1EE0-4F54-AFE9-8F93D7699542}">
      <dgm:prSet/>
      <dgm:spPr/>
      <dgm:t>
        <a:bodyPr/>
        <a:lstStyle/>
        <a:p>
          <a:endParaRPr lang="en-US"/>
        </a:p>
      </dgm:t>
    </dgm:pt>
    <dgm:pt modelId="{DDEBEADE-8AEA-4B2E-88E9-B4C7C5390F9C}">
      <dgm:prSet/>
      <dgm:spPr/>
      <dgm:t>
        <a:bodyPr/>
        <a:lstStyle/>
        <a:p>
          <a:pPr>
            <a:defRPr cap="all"/>
          </a:pPr>
          <a:r>
            <a:rPr lang="en-US" b="1"/>
            <a:t>Simple and fast ED referral process</a:t>
          </a:r>
          <a:endParaRPr lang="en-US"/>
        </a:p>
      </dgm:t>
    </dgm:pt>
    <dgm:pt modelId="{4D797FF3-E902-4BF9-8E69-140C7052C81D}" type="parTrans" cxnId="{796DB6E8-9A15-4949-B3EA-FC214EF8111B}">
      <dgm:prSet/>
      <dgm:spPr/>
      <dgm:t>
        <a:bodyPr/>
        <a:lstStyle/>
        <a:p>
          <a:endParaRPr lang="en-US"/>
        </a:p>
      </dgm:t>
    </dgm:pt>
    <dgm:pt modelId="{B2237C18-11E6-4690-83FA-AE450E6DE295}" type="sibTrans" cxnId="{796DB6E8-9A15-4949-B3EA-FC214EF8111B}">
      <dgm:prSet/>
      <dgm:spPr/>
      <dgm:t>
        <a:bodyPr/>
        <a:lstStyle/>
        <a:p>
          <a:endParaRPr lang="en-US"/>
        </a:p>
      </dgm:t>
    </dgm:pt>
    <dgm:pt modelId="{FC5D74E2-66A1-4268-9748-32B1099A5E1D}">
      <dgm:prSet/>
      <dgm:spPr/>
      <dgm:t>
        <a:bodyPr/>
        <a:lstStyle/>
        <a:p>
          <a:pPr>
            <a:defRPr cap="all"/>
          </a:pPr>
          <a:r>
            <a:rPr lang="en-US" b="1"/>
            <a:t>Provide effective, patient-centered care</a:t>
          </a:r>
          <a:endParaRPr lang="en-US"/>
        </a:p>
      </dgm:t>
    </dgm:pt>
    <dgm:pt modelId="{DBF2D972-C755-40DF-90E8-AC900241CF30}" type="parTrans" cxnId="{1FDA15ED-7D3D-465B-8251-1B3EED290F38}">
      <dgm:prSet/>
      <dgm:spPr/>
      <dgm:t>
        <a:bodyPr/>
        <a:lstStyle/>
        <a:p>
          <a:endParaRPr lang="en-US"/>
        </a:p>
      </dgm:t>
    </dgm:pt>
    <dgm:pt modelId="{3F4BC862-F5FF-4345-B177-763F3B87768C}" type="sibTrans" cxnId="{1FDA15ED-7D3D-465B-8251-1B3EED290F38}">
      <dgm:prSet/>
      <dgm:spPr/>
      <dgm:t>
        <a:bodyPr/>
        <a:lstStyle/>
        <a:p>
          <a:endParaRPr lang="en-US"/>
        </a:p>
      </dgm:t>
    </dgm:pt>
    <dgm:pt modelId="{50BA681E-646C-4F4D-BB9E-0CBA775CF4B0}">
      <dgm:prSet/>
      <dgm:spPr/>
      <dgm:t>
        <a:bodyPr/>
        <a:lstStyle/>
        <a:p>
          <a:pPr>
            <a:defRPr cap="all"/>
          </a:pPr>
          <a:r>
            <a:rPr lang="en-US" b="1"/>
            <a:t>Utilize a telehealth platform</a:t>
          </a:r>
          <a:endParaRPr lang="en-US"/>
        </a:p>
      </dgm:t>
    </dgm:pt>
    <dgm:pt modelId="{E18814E1-B881-447C-8032-AFA3AD4040CE}" type="parTrans" cxnId="{B4E49506-B7FE-4FDF-8990-5D2E912F558C}">
      <dgm:prSet/>
      <dgm:spPr/>
      <dgm:t>
        <a:bodyPr/>
        <a:lstStyle/>
        <a:p>
          <a:endParaRPr lang="en-US"/>
        </a:p>
      </dgm:t>
    </dgm:pt>
    <dgm:pt modelId="{ECA474CF-46B7-4D07-9C77-9BAC032D38F5}" type="sibTrans" cxnId="{B4E49506-B7FE-4FDF-8990-5D2E912F558C}">
      <dgm:prSet/>
      <dgm:spPr/>
      <dgm:t>
        <a:bodyPr/>
        <a:lstStyle/>
        <a:p>
          <a:endParaRPr lang="en-US"/>
        </a:p>
      </dgm:t>
    </dgm:pt>
    <dgm:pt modelId="{BB1C9E27-E285-490F-B546-51DFDAFD2B55}" type="pres">
      <dgm:prSet presAssocID="{6A542B4A-14B7-4DD3-B3D1-F18F6A83FA42}" presName="root" presStyleCnt="0">
        <dgm:presLayoutVars>
          <dgm:dir/>
          <dgm:resizeHandles val="exact"/>
        </dgm:presLayoutVars>
      </dgm:prSet>
      <dgm:spPr/>
    </dgm:pt>
    <dgm:pt modelId="{67401BE4-68A7-42FF-9389-CB13A6E7757B}" type="pres">
      <dgm:prSet presAssocID="{7338FD7B-22F3-4DF2-B802-37D81A387DAD}" presName="compNode" presStyleCnt="0"/>
      <dgm:spPr/>
    </dgm:pt>
    <dgm:pt modelId="{DE6DF19D-6AD8-4AEE-9659-DCDD16A3C479}" type="pres">
      <dgm:prSet presAssocID="{7338FD7B-22F3-4DF2-B802-37D81A387DAD}" presName="iconBgRect" presStyleLbl="bgShp" presStyleIdx="0" presStyleCnt="4"/>
      <dgm:spPr/>
    </dgm:pt>
    <dgm:pt modelId="{AB75A866-2D54-4D16-BD55-39130DEA44E2}" type="pres">
      <dgm:prSet presAssocID="{7338FD7B-22F3-4DF2-B802-37D81A387DAD}"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ctor"/>
        </a:ext>
      </dgm:extLst>
    </dgm:pt>
    <dgm:pt modelId="{6C9DAF60-B276-41D0-9CFA-B520B3FB0B3C}" type="pres">
      <dgm:prSet presAssocID="{7338FD7B-22F3-4DF2-B802-37D81A387DAD}" presName="spaceRect" presStyleCnt="0"/>
      <dgm:spPr/>
    </dgm:pt>
    <dgm:pt modelId="{351EE377-1954-4368-A44F-356611B1E1A7}" type="pres">
      <dgm:prSet presAssocID="{7338FD7B-22F3-4DF2-B802-37D81A387DAD}" presName="textRect" presStyleLbl="revTx" presStyleIdx="0" presStyleCnt="4">
        <dgm:presLayoutVars>
          <dgm:chMax val="1"/>
          <dgm:chPref val="1"/>
        </dgm:presLayoutVars>
      </dgm:prSet>
      <dgm:spPr/>
    </dgm:pt>
    <dgm:pt modelId="{5C41CB05-9E74-43D0-832D-F97639116936}" type="pres">
      <dgm:prSet presAssocID="{04ACD5D6-A6B4-4B8B-BEEE-ADF2F712C30A}" presName="sibTrans" presStyleCnt="0"/>
      <dgm:spPr/>
    </dgm:pt>
    <dgm:pt modelId="{B417206A-82A5-4537-91AF-7DBDAF0E1B72}" type="pres">
      <dgm:prSet presAssocID="{DDEBEADE-8AEA-4B2E-88E9-B4C7C5390F9C}" presName="compNode" presStyleCnt="0"/>
      <dgm:spPr/>
    </dgm:pt>
    <dgm:pt modelId="{CB562000-31F3-439A-89CE-156834E47132}" type="pres">
      <dgm:prSet presAssocID="{DDEBEADE-8AEA-4B2E-88E9-B4C7C5390F9C}" presName="iconBgRect" presStyleLbl="bgShp" presStyleIdx="1" presStyleCnt="4"/>
      <dgm:spPr/>
    </dgm:pt>
    <dgm:pt modelId="{5C2F63DE-535C-4EF3-9B15-2B424E02CE7C}" type="pres">
      <dgm:prSet presAssocID="{DDEBEADE-8AEA-4B2E-88E9-B4C7C5390F9C}"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 List"/>
        </a:ext>
      </dgm:extLst>
    </dgm:pt>
    <dgm:pt modelId="{F8291F9F-90C0-494C-95B9-DE62610FB7F9}" type="pres">
      <dgm:prSet presAssocID="{DDEBEADE-8AEA-4B2E-88E9-B4C7C5390F9C}" presName="spaceRect" presStyleCnt="0"/>
      <dgm:spPr/>
    </dgm:pt>
    <dgm:pt modelId="{24F2E289-95E9-4056-81B2-25D0466CF6FE}" type="pres">
      <dgm:prSet presAssocID="{DDEBEADE-8AEA-4B2E-88E9-B4C7C5390F9C}" presName="textRect" presStyleLbl="revTx" presStyleIdx="1" presStyleCnt="4">
        <dgm:presLayoutVars>
          <dgm:chMax val="1"/>
          <dgm:chPref val="1"/>
        </dgm:presLayoutVars>
      </dgm:prSet>
      <dgm:spPr/>
    </dgm:pt>
    <dgm:pt modelId="{2650DE42-2237-4278-9C20-EDDCAADF8A3E}" type="pres">
      <dgm:prSet presAssocID="{B2237C18-11E6-4690-83FA-AE450E6DE295}" presName="sibTrans" presStyleCnt="0"/>
      <dgm:spPr/>
    </dgm:pt>
    <dgm:pt modelId="{779D1A41-7B25-4A3C-B4EF-BA9E452659EC}" type="pres">
      <dgm:prSet presAssocID="{FC5D74E2-66A1-4268-9748-32B1099A5E1D}" presName="compNode" presStyleCnt="0"/>
      <dgm:spPr/>
    </dgm:pt>
    <dgm:pt modelId="{DD57F620-AB1B-4239-9A11-EF91B98AB40C}" type="pres">
      <dgm:prSet presAssocID="{FC5D74E2-66A1-4268-9748-32B1099A5E1D}" presName="iconBgRect" presStyleLbl="bgShp" presStyleIdx="2" presStyleCnt="4"/>
      <dgm:spPr/>
    </dgm:pt>
    <dgm:pt modelId="{60C58183-28BE-4AF4-8142-6AA8E8486B9C}" type="pres">
      <dgm:prSet presAssocID="{FC5D74E2-66A1-4268-9748-32B1099A5E1D}"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tethoscope"/>
        </a:ext>
      </dgm:extLst>
    </dgm:pt>
    <dgm:pt modelId="{7E69CF82-D592-40E6-BEDC-F709C0CCDD52}" type="pres">
      <dgm:prSet presAssocID="{FC5D74E2-66A1-4268-9748-32B1099A5E1D}" presName="spaceRect" presStyleCnt="0"/>
      <dgm:spPr/>
    </dgm:pt>
    <dgm:pt modelId="{1D6DABEF-CEB2-4D52-B389-8F9E41063B63}" type="pres">
      <dgm:prSet presAssocID="{FC5D74E2-66A1-4268-9748-32B1099A5E1D}" presName="textRect" presStyleLbl="revTx" presStyleIdx="2" presStyleCnt="4">
        <dgm:presLayoutVars>
          <dgm:chMax val="1"/>
          <dgm:chPref val="1"/>
        </dgm:presLayoutVars>
      </dgm:prSet>
      <dgm:spPr/>
    </dgm:pt>
    <dgm:pt modelId="{F981D5CB-E96B-4AB2-97D4-F8B84642C3FF}" type="pres">
      <dgm:prSet presAssocID="{3F4BC862-F5FF-4345-B177-763F3B87768C}" presName="sibTrans" presStyleCnt="0"/>
      <dgm:spPr/>
    </dgm:pt>
    <dgm:pt modelId="{2141FC47-A016-4256-AB16-8203808A6E2E}" type="pres">
      <dgm:prSet presAssocID="{50BA681E-646C-4F4D-BB9E-0CBA775CF4B0}" presName="compNode" presStyleCnt="0"/>
      <dgm:spPr/>
    </dgm:pt>
    <dgm:pt modelId="{45E05A72-66A6-4A92-B5EB-E342B818BA94}" type="pres">
      <dgm:prSet presAssocID="{50BA681E-646C-4F4D-BB9E-0CBA775CF4B0}" presName="iconBgRect" presStyleLbl="bgShp" presStyleIdx="3" presStyleCnt="4"/>
      <dgm:spPr/>
    </dgm:pt>
    <dgm:pt modelId="{2285A255-EA75-494F-91EC-56571A8A3F36}" type="pres">
      <dgm:prSet presAssocID="{50BA681E-646C-4F4D-BB9E-0CBA775CF4B0}"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omputer"/>
        </a:ext>
      </dgm:extLst>
    </dgm:pt>
    <dgm:pt modelId="{65369E73-35E4-49DF-ADAE-7C0EF23B9D86}" type="pres">
      <dgm:prSet presAssocID="{50BA681E-646C-4F4D-BB9E-0CBA775CF4B0}" presName="spaceRect" presStyleCnt="0"/>
      <dgm:spPr/>
    </dgm:pt>
    <dgm:pt modelId="{766E7B1B-1144-4FAB-9A3B-138628FA55BB}" type="pres">
      <dgm:prSet presAssocID="{50BA681E-646C-4F4D-BB9E-0CBA775CF4B0}" presName="textRect" presStyleLbl="revTx" presStyleIdx="3" presStyleCnt="4">
        <dgm:presLayoutVars>
          <dgm:chMax val="1"/>
          <dgm:chPref val="1"/>
        </dgm:presLayoutVars>
      </dgm:prSet>
      <dgm:spPr/>
    </dgm:pt>
  </dgm:ptLst>
  <dgm:cxnLst>
    <dgm:cxn modelId="{B4E49506-B7FE-4FDF-8990-5D2E912F558C}" srcId="{6A542B4A-14B7-4DD3-B3D1-F18F6A83FA42}" destId="{50BA681E-646C-4F4D-BB9E-0CBA775CF4B0}" srcOrd="3" destOrd="0" parTransId="{E18814E1-B881-447C-8032-AFA3AD4040CE}" sibTransId="{ECA474CF-46B7-4D07-9C77-9BAC032D38F5}"/>
    <dgm:cxn modelId="{3879A435-1DE5-4C9B-B82E-1AE27FC70211}" type="presOf" srcId="{DDEBEADE-8AEA-4B2E-88E9-B4C7C5390F9C}" destId="{24F2E289-95E9-4056-81B2-25D0466CF6FE}" srcOrd="0" destOrd="0" presId="urn:microsoft.com/office/officeart/2018/5/layout/IconCircleLabelList"/>
    <dgm:cxn modelId="{2004514B-B49C-42CB-A0E6-9C6A4E2186BD}" type="presOf" srcId="{FC5D74E2-66A1-4268-9748-32B1099A5E1D}" destId="{1D6DABEF-CEB2-4D52-B389-8F9E41063B63}" srcOrd="0" destOrd="0" presId="urn:microsoft.com/office/officeart/2018/5/layout/IconCircleLabelList"/>
    <dgm:cxn modelId="{CEA7B858-7928-4A04-ACFD-AD4B62E00873}" type="presOf" srcId="{50BA681E-646C-4F4D-BB9E-0CBA775CF4B0}" destId="{766E7B1B-1144-4FAB-9A3B-138628FA55BB}" srcOrd="0" destOrd="0" presId="urn:microsoft.com/office/officeart/2018/5/layout/IconCircleLabelList"/>
    <dgm:cxn modelId="{CAE83C90-3F52-4518-8850-6C58E0DBC5BE}" type="presOf" srcId="{6A542B4A-14B7-4DD3-B3D1-F18F6A83FA42}" destId="{BB1C9E27-E285-490F-B546-51DFDAFD2B55}" srcOrd="0" destOrd="0" presId="urn:microsoft.com/office/officeart/2018/5/layout/IconCircleLabelList"/>
    <dgm:cxn modelId="{D80B3EC6-5E6A-4352-88EC-AA3946418312}" type="presOf" srcId="{7338FD7B-22F3-4DF2-B802-37D81A387DAD}" destId="{351EE377-1954-4368-A44F-356611B1E1A7}" srcOrd="0" destOrd="0" presId="urn:microsoft.com/office/officeart/2018/5/layout/IconCircleLabelList"/>
    <dgm:cxn modelId="{66C526E8-1EE0-4F54-AFE9-8F93D7699542}" srcId="{6A542B4A-14B7-4DD3-B3D1-F18F6A83FA42}" destId="{7338FD7B-22F3-4DF2-B802-37D81A387DAD}" srcOrd="0" destOrd="0" parTransId="{B85464F6-3DDC-4FC9-9271-97BA2532B921}" sibTransId="{04ACD5D6-A6B4-4B8B-BEEE-ADF2F712C30A}"/>
    <dgm:cxn modelId="{796DB6E8-9A15-4949-B3EA-FC214EF8111B}" srcId="{6A542B4A-14B7-4DD3-B3D1-F18F6A83FA42}" destId="{DDEBEADE-8AEA-4B2E-88E9-B4C7C5390F9C}" srcOrd="1" destOrd="0" parTransId="{4D797FF3-E902-4BF9-8E69-140C7052C81D}" sibTransId="{B2237C18-11E6-4690-83FA-AE450E6DE295}"/>
    <dgm:cxn modelId="{1FDA15ED-7D3D-465B-8251-1B3EED290F38}" srcId="{6A542B4A-14B7-4DD3-B3D1-F18F6A83FA42}" destId="{FC5D74E2-66A1-4268-9748-32B1099A5E1D}" srcOrd="2" destOrd="0" parTransId="{DBF2D972-C755-40DF-90E8-AC900241CF30}" sibTransId="{3F4BC862-F5FF-4345-B177-763F3B87768C}"/>
    <dgm:cxn modelId="{AE154ADF-2777-465C-BE48-1CF54226C876}" type="presParOf" srcId="{BB1C9E27-E285-490F-B546-51DFDAFD2B55}" destId="{67401BE4-68A7-42FF-9389-CB13A6E7757B}" srcOrd="0" destOrd="0" presId="urn:microsoft.com/office/officeart/2018/5/layout/IconCircleLabelList"/>
    <dgm:cxn modelId="{A4CB4FA0-84E6-469A-B482-9CABCFD7FA14}" type="presParOf" srcId="{67401BE4-68A7-42FF-9389-CB13A6E7757B}" destId="{DE6DF19D-6AD8-4AEE-9659-DCDD16A3C479}" srcOrd="0" destOrd="0" presId="urn:microsoft.com/office/officeart/2018/5/layout/IconCircleLabelList"/>
    <dgm:cxn modelId="{7BD18665-70A1-4837-B530-0AC7310AA1B2}" type="presParOf" srcId="{67401BE4-68A7-42FF-9389-CB13A6E7757B}" destId="{AB75A866-2D54-4D16-BD55-39130DEA44E2}" srcOrd="1" destOrd="0" presId="urn:microsoft.com/office/officeart/2018/5/layout/IconCircleLabelList"/>
    <dgm:cxn modelId="{89DDE192-66EA-48C9-9BFF-4603C74DDD54}" type="presParOf" srcId="{67401BE4-68A7-42FF-9389-CB13A6E7757B}" destId="{6C9DAF60-B276-41D0-9CFA-B520B3FB0B3C}" srcOrd="2" destOrd="0" presId="urn:microsoft.com/office/officeart/2018/5/layout/IconCircleLabelList"/>
    <dgm:cxn modelId="{B0A85115-7178-4723-BBD3-AE1A50C0F4A2}" type="presParOf" srcId="{67401BE4-68A7-42FF-9389-CB13A6E7757B}" destId="{351EE377-1954-4368-A44F-356611B1E1A7}" srcOrd="3" destOrd="0" presId="urn:microsoft.com/office/officeart/2018/5/layout/IconCircleLabelList"/>
    <dgm:cxn modelId="{C9D008EB-07EA-4453-90F0-62F50E32065A}" type="presParOf" srcId="{BB1C9E27-E285-490F-B546-51DFDAFD2B55}" destId="{5C41CB05-9E74-43D0-832D-F97639116936}" srcOrd="1" destOrd="0" presId="urn:microsoft.com/office/officeart/2018/5/layout/IconCircleLabelList"/>
    <dgm:cxn modelId="{14DE4B73-1979-4C30-9393-29A9F516A3C1}" type="presParOf" srcId="{BB1C9E27-E285-490F-B546-51DFDAFD2B55}" destId="{B417206A-82A5-4537-91AF-7DBDAF0E1B72}" srcOrd="2" destOrd="0" presId="urn:microsoft.com/office/officeart/2018/5/layout/IconCircleLabelList"/>
    <dgm:cxn modelId="{C03E490E-E308-4F7F-8328-55E483BB0CBC}" type="presParOf" srcId="{B417206A-82A5-4537-91AF-7DBDAF0E1B72}" destId="{CB562000-31F3-439A-89CE-156834E47132}" srcOrd="0" destOrd="0" presId="urn:microsoft.com/office/officeart/2018/5/layout/IconCircleLabelList"/>
    <dgm:cxn modelId="{BECD7B7D-CDA7-4D93-BE54-2C2D04AD5D20}" type="presParOf" srcId="{B417206A-82A5-4537-91AF-7DBDAF0E1B72}" destId="{5C2F63DE-535C-4EF3-9B15-2B424E02CE7C}" srcOrd="1" destOrd="0" presId="urn:microsoft.com/office/officeart/2018/5/layout/IconCircleLabelList"/>
    <dgm:cxn modelId="{54000064-4433-4467-9AF0-9C005C3213E5}" type="presParOf" srcId="{B417206A-82A5-4537-91AF-7DBDAF0E1B72}" destId="{F8291F9F-90C0-494C-95B9-DE62610FB7F9}" srcOrd="2" destOrd="0" presId="urn:microsoft.com/office/officeart/2018/5/layout/IconCircleLabelList"/>
    <dgm:cxn modelId="{3B42654C-79CC-439C-9575-4C0C88681D46}" type="presParOf" srcId="{B417206A-82A5-4537-91AF-7DBDAF0E1B72}" destId="{24F2E289-95E9-4056-81B2-25D0466CF6FE}" srcOrd="3" destOrd="0" presId="urn:microsoft.com/office/officeart/2018/5/layout/IconCircleLabelList"/>
    <dgm:cxn modelId="{C901C929-F1DE-46EB-914C-41D0DB523C64}" type="presParOf" srcId="{BB1C9E27-E285-490F-B546-51DFDAFD2B55}" destId="{2650DE42-2237-4278-9C20-EDDCAADF8A3E}" srcOrd="3" destOrd="0" presId="urn:microsoft.com/office/officeart/2018/5/layout/IconCircleLabelList"/>
    <dgm:cxn modelId="{B7E4D0CF-A78E-4C4B-B183-0C62F51D1A83}" type="presParOf" srcId="{BB1C9E27-E285-490F-B546-51DFDAFD2B55}" destId="{779D1A41-7B25-4A3C-B4EF-BA9E452659EC}" srcOrd="4" destOrd="0" presId="urn:microsoft.com/office/officeart/2018/5/layout/IconCircleLabelList"/>
    <dgm:cxn modelId="{E80DBB00-06F1-488D-8060-CF550465E10A}" type="presParOf" srcId="{779D1A41-7B25-4A3C-B4EF-BA9E452659EC}" destId="{DD57F620-AB1B-4239-9A11-EF91B98AB40C}" srcOrd="0" destOrd="0" presId="urn:microsoft.com/office/officeart/2018/5/layout/IconCircleLabelList"/>
    <dgm:cxn modelId="{39A48C45-1B9D-42FE-914B-7183A2BF3620}" type="presParOf" srcId="{779D1A41-7B25-4A3C-B4EF-BA9E452659EC}" destId="{60C58183-28BE-4AF4-8142-6AA8E8486B9C}" srcOrd="1" destOrd="0" presId="urn:microsoft.com/office/officeart/2018/5/layout/IconCircleLabelList"/>
    <dgm:cxn modelId="{269EA328-2073-4E09-B7E1-6011F650F99D}" type="presParOf" srcId="{779D1A41-7B25-4A3C-B4EF-BA9E452659EC}" destId="{7E69CF82-D592-40E6-BEDC-F709C0CCDD52}" srcOrd="2" destOrd="0" presId="urn:microsoft.com/office/officeart/2018/5/layout/IconCircleLabelList"/>
    <dgm:cxn modelId="{4AF9BFDE-A972-4B00-AA61-F8A867987848}" type="presParOf" srcId="{779D1A41-7B25-4A3C-B4EF-BA9E452659EC}" destId="{1D6DABEF-CEB2-4D52-B389-8F9E41063B63}" srcOrd="3" destOrd="0" presId="urn:microsoft.com/office/officeart/2018/5/layout/IconCircleLabelList"/>
    <dgm:cxn modelId="{2B63B991-5C67-4AC8-9A1F-2854FBC0CABB}" type="presParOf" srcId="{BB1C9E27-E285-490F-B546-51DFDAFD2B55}" destId="{F981D5CB-E96B-4AB2-97D4-F8B84642C3FF}" srcOrd="5" destOrd="0" presId="urn:microsoft.com/office/officeart/2018/5/layout/IconCircleLabelList"/>
    <dgm:cxn modelId="{D02103FB-17CD-44F1-BA8D-7BEEF8FAE4D5}" type="presParOf" srcId="{BB1C9E27-E285-490F-B546-51DFDAFD2B55}" destId="{2141FC47-A016-4256-AB16-8203808A6E2E}" srcOrd="6" destOrd="0" presId="urn:microsoft.com/office/officeart/2018/5/layout/IconCircleLabelList"/>
    <dgm:cxn modelId="{05A9D0C1-1F32-4109-8AF9-4284BDC8B13C}" type="presParOf" srcId="{2141FC47-A016-4256-AB16-8203808A6E2E}" destId="{45E05A72-66A6-4A92-B5EB-E342B818BA94}" srcOrd="0" destOrd="0" presId="urn:microsoft.com/office/officeart/2018/5/layout/IconCircleLabelList"/>
    <dgm:cxn modelId="{326181D3-835A-4D87-B92B-5881A1D20B26}" type="presParOf" srcId="{2141FC47-A016-4256-AB16-8203808A6E2E}" destId="{2285A255-EA75-494F-91EC-56571A8A3F36}" srcOrd="1" destOrd="0" presId="urn:microsoft.com/office/officeart/2018/5/layout/IconCircleLabelList"/>
    <dgm:cxn modelId="{76B22860-9A02-406C-B957-6C32E8CEA70A}" type="presParOf" srcId="{2141FC47-A016-4256-AB16-8203808A6E2E}" destId="{65369E73-35E4-49DF-ADAE-7C0EF23B9D86}" srcOrd="2" destOrd="0" presId="urn:microsoft.com/office/officeart/2018/5/layout/IconCircleLabelList"/>
    <dgm:cxn modelId="{9B454C65-C77F-479D-8971-53F063908F2E}" type="presParOf" srcId="{2141FC47-A016-4256-AB16-8203808A6E2E}" destId="{766E7B1B-1144-4FAB-9A3B-138628FA55BB}"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AE6CB0C-477E-544D-A5F9-2BD372B3123F}" type="doc">
      <dgm:prSet loTypeId="urn:microsoft.com/office/officeart/2005/8/layout/chevron2" loCatId="" qsTypeId="urn:microsoft.com/office/officeart/2005/8/quickstyle/3d2" qsCatId="3D" csTypeId="urn:microsoft.com/office/officeart/2005/8/colors/accent0_2" csCatId="mainScheme" phldr="1"/>
      <dgm:spPr/>
      <dgm:t>
        <a:bodyPr/>
        <a:lstStyle/>
        <a:p>
          <a:endParaRPr lang="en-US"/>
        </a:p>
      </dgm:t>
    </dgm:pt>
    <dgm:pt modelId="{59FA0237-5466-4E4F-BFF1-6A24F549AB41}">
      <dgm:prSet phldrT="[Text]"/>
      <dgm:spPr/>
      <dgm:t>
        <a:bodyPr/>
        <a:lstStyle/>
        <a:p>
          <a:r>
            <a:rPr lang="en-US" dirty="0"/>
            <a:t>Refer</a:t>
          </a:r>
        </a:p>
      </dgm:t>
    </dgm:pt>
    <dgm:pt modelId="{18614884-58AC-A246-8A68-F58154729505}" type="parTrans" cxnId="{2C92BF93-CACA-3F4E-A4F1-A61987218527}">
      <dgm:prSet/>
      <dgm:spPr/>
      <dgm:t>
        <a:bodyPr/>
        <a:lstStyle/>
        <a:p>
          <a:endParaRPr lang="en-US"/>
        </a:p>
      </dgm:t>
    </dgm:pt>
    <dgm:pt modelId="{73EAC7A4-E4E2-FC47-A2B8-D7B973200431}" type="sibTrans" cxnId="{2C92BF93-CACA-3F4E-A4F1-A61987218527}">
      <dgm:prSet/>
      <dgm:spPr/>
      <dgm:t>
        <a:bodyPr/>
        <a:lstStyle/>
        <a:p>
          <a:endParaRPr lang="en-US"/>
        </a:p>
      </dgm:t>
    </dgm:pt>
    <dgm:pt modelId="{DBDD531D-76DD-C544-97DB-A219BC8F5DA8}">
      <dgm:prSet phldrT="[Text]"/>
      <dgm:spPr/>
      <dgm:t>
        <a:bodyPr/>
        <a:lstStyle/>
        <a:p>
          <a:r>
            <a:rPr lang="en-US" dirty="0"/>
            <a:t>ED order in EHR (Epic)</a:t>
          </a:r>
        </a:p>
      </dgm:t>
    </dgm:pt>
    <dgm:pt modelId="{D86ED550-9956-564B-BAC2-4DF7FFF07E5B}" type="parTrans" cxnId="{75EE738D-D3A5-9141-9564-0314DD8BA0FD}">
      <dgm:prSet/>
      <dgm:spPr/>
      <dgm:t>
        <a:bodyPr/>
        <a:lstStyle/>
        <a:p>
          <a:endParaRPr lang="en-US"/>
        </a:p>
      </dgm:t>
    </dgm:pt>
    <dgm:pt modelId="{5287433C-2A91-3742-A0F3-CFEB672914C9}" type="sibTrans" cxnId="{75EE738D-D3A5-9141-9564-0314DD8BA0FD}">
      <dgm:prSet/>
      <dgm:spPr/>
      <dgm:t>
        <a:bodyPr/>
        <a:lstStyle/>
        <a:p>
          <a:endParaRPr lang="en-US"/>
        </a:p>
      </dgm:t>
    </dgm:pt>
    <dgm:pt modelId="{73598910-EC6A-254B-A1BA-B7F1DD479E64}">
      <dgm:prSet phldrT="[Text]"/>
      <dgm:spPr/>
      <dgm:t>
        <a:bodyPr/>
        <a:lstStyle/>
        <a:p>
          <a:r>
            <a:rPr lang="en-US" dirty="0"/>
            <a:t>Referral card</a:t>
          </a:r>
        </a:p>
      </dgm:t>
    </dgm:pt>
    <dgm:pt modelId="{62879EE7-4D32-1D43-9683-B8263152FA54}" type="parTrans" cxnId="{5D3B2303-BFB9-CF4D-A7BA-068561570920}">
      <dgm:prSet/>
      <dgm:spPr/>
      <dgm:t>
        <a:bodyPr/>
        <a:lstStyle/>
        <a:p>
          <a:endParaRPr lang="en-US"/>
        </a:p>
      </dgm:t>
    </dgm:pt>
    <dgm:pt modelId="{EA4D59E9-8686-5446-81CA-8E14E50CE17D}" type="sibTrans" cxnId="{5D3B2303-BFB9-CF4D-A7BA-068561570920}">
      <dgm:prSet/>
      <dgm:spPr/>
      <dgm:t>
        <a:bodyPr/>
        <a:lstStyle/>
        <a:p>
          <a:endParaRPr lang="en-US"/>
        </a:p>
      </dgm:t>
    </dgm:pt>
    <dgm:pt modelId="{113FEA8A-E58D-5B4D-95EF-449B2C2E1773}">
      <dgm:prSet phldrT="[Text]"/>
      <dgm:spPr/>
      <dgm:t>
        <a:bodyPr/>
        <a:lstStyle/>
        <a:p>
          <a:r>
            <a:rPr lang="en-US" dirty="0"/>
            <a:t>Bridge</a:t>
          </a:r>
        </a:p>
      </dgm:t>
    </dgm:pt>
    <dgm:pt modelId="{0F0C4460-452E-A34B-A932-374A032E152F}" type="parTrans" cxnId="{E89C1448-4D39-1643-B516-76F371752E2C}">
      <dgm:prSet/>
      <dgm:spPr/>
      <dgm:t>
        <a:bodyPr/>
        <a:lstStyle/>
        <a:p>
          <a:endParaRPr lang="en-US"/>
        </a:p>
      </dgm:t>
    </dgm:pt>
    <dgm:pt modelId="{2D2774CD-27FC-214F-A760-11BDC2336D4E}" type="sibTrans" cxnId="{E89C1448-4D39-1643-B516-76F371752E2C}">
      <dgm:prSet/>
      <dgm:spPr/>
      <dgm:t>
        <a:bodyPr/>
        <a:lstStyle/>
        <a:p>
          <a:endParaRPr lang="en-US"/>
        </a:p>
      </dgm:t>
    </dgm:pt>
    <dgm:pt modelId="{8CC42E3E-177F-C04A-A8AE-1075AAF0FEF5}">
      <dgm:prSet phldrT="[Text]"/>
      <dgm:spPr/>
      <dgm:t>
        <a:bodyPr/>
        <a:lstStyle/>
        <a:p>
          <a:r>
            <a:rPr lang="en-US" dirty="0"/>
            <a:t>Coordinator engages pt.</a:t>
          </a:r>
        </a:p>
      </dgm:t>
    </dgm:pt>
    <dgm:pt modelId="{4E469578-B704-824D-96F4-B72CB2AFCB66}" type="parTrans" cxnId="{36316850-E62F-9A4C-AD04-4AA97440354E}">
      <dgm:prSet/>
      <dgm:spPr/>
      <dgm:t>
        <a:bodyPr/>
        <a:lstStyle/>
        <a:p>
          <a:endParaRPr lang="en-US"/>
        </a:p>
      </dgm:t>
    </dgm:pt>
    <dgm:pt modelId="{9899EF17-F717-3E47-BD63-B4077C3F65D7}" type="sibTrans" cxnId="{36316850-E62F-9A4C-AD04-4AA97440354E}">
      <dgm:prSet/>
      <dgm:spPr/>
      <dgm:t>
        <a:bodyPr/>
        <a:lstStyle/>
        <a:p>
          <a:endParaRPr lang="en-US"/>
        </a:p>
      </dgm:t>
    </dgm:pt>
    <dgm:pt modelId="{B8701728-BE68-5D4A-B598-C605608124E2}">
      <dgm:prSet phldrT="[Text]"/>
      <dgm:spPr/>
      <dgm:t>
        <a:bodyPr/>
        <a:lstStyle/>
        <a:p>
          <a:r>
            <a:rPr lang="en-US" dirty="0"/>
            <a:t>Clinical ABC visit takes place within 24 hours of ED visit</a:t>
          </a:r>
        </a:p>
      </dgm:t>
    </dgm:pt>
    <dgm:pt modelId="{59F79966-A6F4-EC4B-A890-59B3EC1F835F}" type="parTrans" cxnId="{D493BEB2-EAC3-8346-A212-0EB53B65ACD0}">
      <dgm:prSet/>
      <dgm:spPr/>
      <dgm:t>
        <a:bodyPr/>
        <a:lstStyle/>
        <a:p>
          <a:endParaRPr lang="en-US"/>
        </a:p>
      </dgm:t>
    </dgm:pt>
    <dgm:pt modelId="{4FB9B00E-2B1D-7143-B02F-6A19EE0E70CE}" type="sibTrans" cxnId="{D493BEB2-EAC3-8346-A212-0EB53B65ACD0}">
      <dgm:prSet/>
      <dgm:spPr/>
      <dgm:t>
        <a:bodyPr/>
        <a:lstStyle/>
        <a:p>
          <a:endParaRPr lang="en-US"/>
        </a:p>
      </dgm:t>
    </dgm:pt>
    <dgm:pt modelId="{4613E9B7-7647-AC4F-BF0F-51FD072CF381}">
      <dgm:prSet phldrT="[Text]"/>
      <dgm:spPr/>
      <dgm:t>
        <a:bodyPr/>
        <a:lstStyle/>
        <a:p>
          <a:r>
            <a:rPr lang="en-US" dirty="0"/>
            <a:t>Cross</a:t>
          </a:r>
        </a:p>
      </dgm:t>
    </dgm:pt>
    <dgm:pt modelId="{BDD6BFD3-00B6-3343-B572-F48B62535836}" type="parTrans" cxnId="{9D215878-ED6F-8D47-8DE4-4AB788EDCCF1}">
      <dgm:prSet/>
      <dgm:spPr/>
      <dgm:t>
        <a:bodyPr/>
        <a:lstStyle/>
        <a:p>
          <a:endParaRPr lang="en-US"/>
        </a:p>
      </dgm:t>
    </dgm:pt>
    <dgm:pt modelId="{50C35D70-8EBF-CC48-8264-D64252CC5966}" type="sibTrans" cxnId="{9D215878-ED6F-8D47-8DE4-4AB788EDCCF1}">
      <dgm:prSet/>
      <dgm:spPr/>
      <dgm:t>
        <a:bodyPr/>
        <a:lstStyle/>
        <a:p>
          <a:endParaRPr lang="en-US"/>
        </a:p>
      </dgm:t>
    </dgm:pt>
    <dgm:pt modelId="{AA3DCDD8-B348-FF43-B6DF-93B100173EE5}">
      <dgm:prSet phldrT="[Text]"/>
      <dgm:spPr/>
      <dgm:t>
        <a:bodyPr/>
        <a:lstStyle/>
        <a:p>
          <a:r>
            <a:rPr lang="en-US" dirty="0"/>
            <a:t>Cross bridge to in-person visit</a:t>
          </a:r>
        </a:p>
      </dgm:t>
    </dgm:pt>
    <dgm:pt modelId="{A6B17CC6-5284-B94D-B90B-DB696E67E165}" type="parTrans" cxnId="{D99B3837-7CEC-BD4E-A1FC-88D46498890C}">
      <dgm:prSet/>
      <dgm:spPr/>
      <dgm:t>
        <a:bodyPr/>
        <a:lstStyle/>
        <a:p>
          <a:endParaRPr lang="en-US"/>
        </a:p>
      </dgm:t>
    </dgm:pt>
    <dgm:pt modelId="{970B0C32-32F4-8E43-A943-085D7B9B2D09}" type="sibTrans" cxnId="{D99B3837-7CEC-BD4E-A1FC-88D46498890C}">
      <dgm:prSet/>
      <dgm:spPr/>
      <dgm:t>
        <a:bodyPr/>
        <a:lstStyle/>
        <a:p>
          <a:endParaRPr lang="en-US"/>
        </a:p>
      </dgm:t>
    </dgm:pt>
    <dgm:pt modelId="{04C72D07-3790-9E4D-84A9-377F501F2295}">
      <dgm:prSet phldrT="[Text]"/>
      <dgm:spPr/>
      <dgm:t>
        <a:bodyPr/>
        <a:lstStyle/>
        <a:p>
          <a:r>
            <a:rPr lang="en-US" dirty="0"/>
            <a:t>Longitudinal addiction care</a:t>
          </a:r>
        </a:p>
      </dgm:t>
    </dgm:pt>
    <dgm:pt modelId="{B215D4A1-2976-B14B-897F-22962842F115}" type="parTrans" cxnId="{2032B89A-0409-E546-B3AF-8558B36D04CC}">
      <dgm:prSet/>
      <dgm:spPr/>
      <dgm:t>
        <a:bodyPr/>
        <a:lstStyle/>
        <a:p>
          <a:endParaRPr lang="en-US"/>
        </a:p>
      </dgm:t>
    </dgm:pt>
    <dgm:pt modelId="{A2D82A10-12CD-8A49-B4F3-1AD3C34ADC29}" type="sibTrans" cxnId="{2032B89A-0409-E546-B3AF-8558B36D04CC}">
      <dgm:prSet/>
      <dgm:spPr/>
      <dgm:t>
        <a:bodyPr/>
        <a:lstStyle/>
        <a:p>
          <a:endParaRPr lang="en-US"/>
        </a:p>
      </dgm:t>
    </dgm:pt>
    <dgm:pt modelId="{4FA6638A-5C61-5444-AE6D-59739E51EB03}" type="pres">
      <dgm:prSet presAssocID="{CAE6CB0C-477E-544D-A5F9-2BD372B3123F}" presName="linearFlow" presStyleCnt="0">
        <dgm:presLayoutVars>
          <dgm:dir/>
          <dgm:animLvl val="lvl"/>
          <dgm:resizeHandles val="exact"/>
        </dgm:presLayoutVars>
      </dgm:prSet>
      <dgm:spPr/>
    </dgm:pt>
    <dgm:pt modelId="{E06B23AE-F5CA-5247-972C-7594E72DAF02}" type="pres">
      <dgm:prSet presAssocID="{59FA0237-5466-4E4F-BFF1-6A24F549AB41}" presName="composite" presStyleCnt="0"/>
      <dgm:spPr/>
    </dgm:pt>
    <dgm:pt modelId="{67CFEE90-283C-FF4A-91CD-38D475BE1ADB}" type="pres">
      <dgm:prSet presAssocID="{59FA0237-5466-4E4F-BFF1-6A24F549AB41}" presName="parentText" presStyleLbl="alignNode1" presStyleIdx="0" presStyleCnt="3">
        <dgm:presLayoutVars>
          <dgm:chMax val="1"/>
          <dgm:bulletEnabled val="1"/>
        </dgm:presLayoutVars>
      </dgm:prSet>
      <dgm:spPr/>
    </dgm:pt>
    <dgm:pt modelId="{AA5CBF0E-EE4A-844E-A8B9-F1A83603C407}" type="pres">
      <dgm:prSet presAssocID="{59FA0237-5466-4E4F-BFF1-6A24F549AB41}" presName="descendantText" presStyleLbl="alignAcc1" presStyleIdx="0" presStyleCnt="3">
        <dgm:presLayoutVars>
          <dgm:bulletEnabled val="1"/>
        </dgm:presLayoutVars>
      </dgm:prSet>
      <dgm:spPr/>
    </dgm:pt>
    <dgm:pt modelId="{695FEED7-9D25-E54D-8FB7-947BE5984F77}" type="pres">
      <dgm:prSet presAssocID="{73EAC7A4-E4E2-FC47-A2B8-D7B973200431}" presName="sp" presStyleCnt="0"/>
      <dgm:spPr/>
    </dgm:pt>
    <dgm:pt modelId="{3D6AC147-1AA8-2645-96F7-10BD320495D3}" type="pres">
      <dgm:prSet presAssocID="{113FEA8A-E58D-5B4D-95EF-449B2C2E1773}" presName="composite" presStyleCnt="0"/>
      <dgm:spPr/>
    </dgm:pt>
    <dgm:pt modelId="{10EC9C97-B3C9-8349-9091-86542A10B331}" type="pres">
      <dgm:prSet presAssocID="{113FEA8A-E58D-5B4D-95EF-449B2C2E1773}" presName="parentText" presStyleLbl="alignNode1" presStyleIdx="1" presStyleCnt="3">
        <dgm:presLayoutVars>
          <dgm:chMax val="1"/>
          <dgm:bulletEnabled val="1"/>
        </dgm:presLayoutVars>
      </dgm:prSet>
      <dgm:spPr/>
    </dgm:pt>
    <dgm:pt modelId="{CEDD3C3A-63BB-694E-8DFC-C028E9BC224D}" type="pres">
      <dgm:prSet presAssocID="{113FEA8A-E58D-5B4D-95EF-449B2C2E1773}" presName="descendantText" presStyleLbl="alignAcc1" presStyleIdx="1" presStyleCnt="3">
        <dgm:presLayoutVars>
          <dgm:bulletEnabled val="1"/>
        </dgm:presLayoutVars>
      </dgm:prSet>
      <dgm:spPr/>
    </dgm:pt>
    <dgm:pt modelId="{175A1A7D-8345-D74A-9179-46699537A958}" type="pres">
      <dgm:prSet presAssocID="{2D2774CD-27FC-214F-A760-11BDC2336D4E}" presName="sp" presStyleCnt="0"/>
      <dgm:spPr/>
    </dgm:pt>
    <dgm:pt modelId="{9E7CAA5D-B014-3D42-BE7E-3E3B4229C769}" type="pres">
      <dgm:prSet presAssocID="{4613E9B7-7647-AC4F-BF0F-51FD072CF381}" presName="composite" presStyleCnt="0"/>
      <dgm:spPr/>
    </dgm:pt>
    <dgm:pt modelId="{28C89489-7791-ED45-9378-01DF241AEC3B}" type="pres">
      <dgm:prSet presAssocID="{4613E9B7-7647-AC4F-BF0F-51FD072CF381}" presName="parentText" presStyleLbl="alignNode1" presStyleIdx="2" presStyleCnt="3">
        <dgm:presLayoutVars>
          <dgm:chMax val="1"/>
          <dgm:bulletEnabled val="1"/>
        </dgm:presLayoutVars>
      </dgm:prSet>
      <dgm:spPr/>
    </dgm:pt>
    <dgm:pt modelId="{B2E4ECD1-9E70-874A-848B-2F40F30CDD2B}" type="pres">
      <dgm:prSet presAssocID="{4613E9B7-7647-AC4F-BF0F-51FD072CF381}" presName="descendantText" presStyleLbl="alignAcc1" presStyleIdx="2" presStyleCnt="3">
        <dgm:presLayoutVars>
          <dgm:bulletEnabled val="1"/>
        </dgm:presLayoutVars>
      </dgm:prSet>
      <dgm:spPr/>
    </dgm:pt>
  </dgm:ptLst>
  <dgm:cxnLst>
    <dgm:cxn modelId="{5D3B2303-BFB9-CF4D-A7BA-068561570920}" srcId="{59FA0237-5466-4E4F-BFF1-6A24F549AB41}" destId="{73598910-EC6A-254B-A1BA-B7F1DD479E64}" srcOrd="1" destOrd="0" parTransId="{62879EE7-4D32-1D43-9683-B8263152FA54}" sibTransId="{EA4D59E9-8686-5446-81CA-8E14E50CE17D}"/>
    <dgm:cxn modelId="{9F05C104-D41F-C843-9419-00E23DE2F3BD}" type="presOf" srcId="{B8701728-BE68-5D4A-B598-C605608124E2}" destId="{CEDD3C3A-63BB-694E-8DFC-C028E9BC224D}" srcOrd="0" destOrd="1" presId="urn:microsoft.com/office/officeart/2005/8/layout/chevron2"/>
    <dgm:cxn modelId="{EDC6F40D-4C33-A54F-9C90-9A6AFDD2419B}" type="presOf" srcId="{AA3DCDD8-B348-FF43-B6DF-93B100173EE5}" destId="{B2E4ECD1-9E70-874A-848B-2F40F30CDD2B}" srcOrd="0" destOrd="0" presId="urn:microsoft.com/office/officeart/2005/8/layout/chevron2"/>
    <dgm:cxn modelId="{52FC1515-85F1-8745-8179-93A2E22B121F}" type="presOf" srcId="{73598910-EC6A-254B-A1BA-B7F1DD479E64}" destId="{AA5CBF0E-EE4A-844E-A8B9-F1A83603C407}" srcOrd="0" destOrd="1" presId="urn:microsoft.com/office/officeart/2005/8/layout/chevron2"/>
    <dgm:cxn modelId="{8A061624-3F6C-FC4A-896C-6B57A17CA994}" type="presOf" srcId="{113FEA8A-E58D-5B4D-95EF-449B2C2E1773}" destId="{10EC9C97-B3C9-8349-9091-86542A10B331}" srcOrd="0" destOrd="0" presId="urn:microsoft.com/office/officeart/2005/8/layout/chevron2"/>
    <dgm:cxn modelId="{78091831-1BA2-8B44-9759-69D780C8EC81}" type="presOf" srcId="{04C72D07-3790-9E4D-84A9-377F501F2295}" destId="{B2E4ECD1-9E70-874A-848B-2F40F30CDD2B}" srcOrd="0" destOrd="1" presId="urn:microsoft.com/office/officeart/2005/8/layout/chevron2"/>
    <dgm:cxn modelId="{D99B3837-7CEC-BD4E-A1FC-88D46498890C}" srcId="{4613E9B7-7647-AC4F-BF0F-51FD072CF381}" destId="{AA3DCDD8-B348-FF43-B6DF-93B100173EE5}" srcOrd="0" destOrd="0" parTransId="{A6B17CC6-5284-B94D-B90B-DB696E67E165}" sibTransId="{970B0C32-32F4-8E43-A943-085D7B9B2D09}"/>
    <dgm:cxn modelId="{0A20FC60-80D9-0847-8879-FD1A67E17606}" type="presOf" srcId="{59FA0237-5466-4E4F-BFF1-6A24F549AB41}" destId="{67CFEE90-283C-FF4A-91CD-38D475BE1ADB}" srcOrd="0" destOrd="0" presId="urn:microsoft.com/office/officeart/2005/8/layout/chevron2"/>
    <dgm:cxn modelId="{2DBEC446-69E2-9E40-A8FA-233C3D1DAB97}" type="presOf" srcId="{DBDD531D-76DD-C544-97DB-A219BC8F5DA8}" destId="{AA5CBF0E-EE4A-844E-A8B9-F1A83603C407}" srcOrd="0" destOrd="0" presId="urn:microsoft.com/office/officeart/2005/8/layout/chevron2"/>
    <dgm:cxn modelId="{E89C1448-4D39-1643-B516-76F371752E2C}" srcId="{CAE6CB0C-477E-544D-A5F9-2BD372B3123F}" destId="{113FEA8A-E58D-5B4D-95EF-449B2C2E1773}" srcOrd="1" destOrd="0" parTransId="{0F0C4460-452E-A34B-A932-374A032E152F}" sibTransId="{2D2774CD-27FC-214F-A760-11BDC2336D4E}"/>
    <dgm:cxn modelId="{36316850-E62F-9A4C-AD04-4AA97440354E}" srcId="{113FEA8A-E58D-5B4D-95EF-449B2C2E1773}" destId="{8CC42E3E-177F-C04A-A8AE-1075AAF0FEF5}" srcOrd="0" destOrd="0" parTransId="{4E469578-B704-824D-96F4-B72CB2AFCB66}" sibTransId="{9899EF17-F717-3E47-BD63-B4077C3F65D7}"/>
    <dgm:cxn modelId="{9D215878-ED6F-8D47-8DE4-4AB788EDCCF1}" srcId="{CAE6CB0C-477E-544D-A5F9-2BD372B3123F}" destId="{4613E9B7-7647-AC4F-BF0F-51FD072CF381}" srcOrd="2" destOrd="0" parTransId="{BDD6BFD3-00B6-3343-B572-F48B62535836}" sibTransId="{50C35D70-8EBF-CC48-8264-D64252CC5966}"/>
    <dgm:cxn modelId="{DCEABD81-6745-7746-9458-9447D85C290E}" type="presOf" srcId="{8CC42E3E-177F-C04A-A8AE-1075AAF0FEF5}" destId="{CEDD3C3A-63BB-694E-8DFC-C028E9BC224D}" srcOrd="0" destOrd="0" presId="urn:microsoft.com/office/officeart/2005/8/layout/chevron2"/>
    <dgm:cxn modelId="{75EE738D-D3A5-9141-9564-0314DD8BA0FD}" srcId="{59FA0237-5466-4E4F-BFF1-6A24F549AB41}" destId="{DBDD531D-76DD-C544-97DB-A219BC8F5DA8}" srcOrd="0" destOrd="0" parTransId="{D86ED550-9956-564B-BAC2-4DF7FFF07E5B}" sibTransId="{5287433C-2A91-3742-A0F3-CFEB672914C9}"/>
    <dgm:cxn modelId="{2C92BF93-CACA-3F4E-A4F1-A61987218527}" srcId="{CAE6CB0C-477E-544D-A5F9-2BD372B3123F}" destId="{59FA0237-5466-4E4F-BFF1-6A24F549AB41}" srcOrd="0" destOrd="0" parTransId="{18614884-58AC-A246-8A68-F58154729505}" sibTransId="{73EAC7A4-E4E2-FC47-A2B8-D7B973200431}"/>
    <dgm:cxn modelId="{76E6F899-9CC2-314A-841F-6B5E8C2402AB}" type="presOf" srcId="{4613E9B7-7647-AC4F-BF0F-51FD072CF381}" destId="{28C89489-7791-ED45-9378-01DF241AEC3B}" srcOrd="0" destOrd="0" presId="urn:microsoft.com/office/officeart/2005/8/layout/chevron2"/>
    <dgm:cxn modelId="{2032B89A-0409-E546-B3AF-8558B36D04CC}" srcId="{4613E9B7-7647-AC4F-BF0F-51FD072CF381}" destId="{04C72D07-3790-9E4D-84A9-377F501F2295}" srcOrd="1" destOrd="0" parTransId="{B215D4A1-2976-B14B-897F-22962842F115}" sibTransId="{A2D82A10-12CD-8A49-B4F3-1AD3C34ADC29}"/>
    <dgm:cxn modelId="{D493BEB2-EAC3-8346-A212-0EB53B65ACD0}" srcId="{113FEA8A-E58D-5B4D-95EF-449B2C2E1773}" destId="{B8701728-BE68-5D4A-B598-C605608124E2}" srcOrd="1" destOrd="0" parTransId="{59F79966-A6F4-EC4B-A890-59B3EC1F835F}" sibTransId="{4FB9B00E-2B1D-7143-B02F-6A19EE0E70CE}"/>
    <dgm:cxn modelId="{46B745C1-9BAB-2140-9496-E8BA0812E85F}" type="presOf" srcId="{CAE6CB0C-477E-544D-A5F9-2BD372B3123F}" destId="{4FA6638A-5C61-5444-AE6D-59739E51EB03}" srcOrd="0" destOrd="0" presId="urn:microsoft.com/office/officeart/2005/8/layout/chevron2"/>
    <dgm:cxn modelId="{FF2AB923-847B-CD41-B72B-068023892DB7}" type="presParOf" srcId="{4FA6638A-5C61-5444-AE6D-59739E51EB03}" destId="{E06B23AE-F5CA-5247-972C-7594E72DAF02}" srcOrd="0" destOrd="0" presId="urn:microsoft.com/office/officeart/2005/8/layout/chevron2"/>
    <dgm:cxn modelId="{C90F1A03-5283-2C4B-B2B5-AEF8FA7AF25F}" type="presParOf" srcId="{E06B23AE-F5CA-5247-972C-7594E72DAF02}" destId="{67CFEE90-283C-FF4A-91CD-38D475BE1ADB}" srcOrd="0" destOrd="0" presId="urn:microsoft.com/office/officeart/2005/8/layout/chevron2"/>
    <dgm:cxn modelId="{79379E98-0336-DB4F-BF3A-54265E718764}" type="presParOf" srcId="{E06B23AE-F5CA-5247-972C-7594E72DAF02}" destId="{AA5CBF0E-EE4A-844E-A8B9-F1A83603C407}" srcOrd="1" destOrd="0" presId="urn:microsoft.com/office/officeart/2005/8/layout/chevron2"/>
    <dgm:cxn modelId="{F0A8B8A9-AA13-E64A-9791-A85EB1BD7D40}" type="presParOf" srcId="{4FA6638A-5C61-5444-AE6D-59739E51EB03}" destId="{695FEED7-9D25-E54D-8FB7-947BE5984F77}" srcOrd="1" destOrd="0" presId="urn:microsoft.com/office/officeart/2005/8/layout/chevron2"/>
    <dgm:cxn modelId="{DF2ECE1B-D678-084B-B7E3-2B7275487890}" type="presParOf" srcId="{4FA6638A-5C61-5444-AE6D-59739E51EB03}" destId="{3D6AC147-1AA8-2645-96F7-10BD320495D3}" srcOrd="2" destOrd="0" presId="urn:microsoft.com/office/officeart/2005/8/layout/chevron2"/>
    <dgm:cxn modelId="{F08CC0A5-8560-D646-A335-FC3E111CE60E}" type="presParOf" srcId="{3D6AC147-1AA8-2645-96F7-10BD320495D3}" destId="{10EC9C97-B3C9-8349-9091-86542A10B331}" srcOrd="0" destOrd="0" presId="urn:microsoft.com/office/officeart/2005/8/layout/chevron2"/>
    <dgm:cxn modelId="{7E44F35C-AF51-A944-8C51-B36EEF8D1BBF}" type="presParOf" srcId="{3D6AC147-1AA8-2645-96F7-10BD320495D3}" destId="{CEDD3C3A-63BB-694E-8DFC-C028E9BC224D}" srcOrd="1" destOrd="0" presId="urn:microsoft.com/office/officeart/2005/8/layout/chevron2"/>
    <dgm:cxn modelId="{04D5CC6A-FA0A-6840-A3DF-B932100010DF}" type="presParOf" srcId="{4FA6638A-5C61-5444-AE6D-59739E51EB03}" destId="{175A1A7D-8345-D74A-9179-46699537A958}" srcOrd="3" destOrd="0" presId="urn:microsoft.com/office/officeart/2005/8/layout/chevron2"/>
    <dgm:cxn modelId="{163ED935-3994-7E47-B777-70BE883967E8}" type="presParOf" srcId="{4FA6638A-5C61-5444-AE6D-59739E51EB03}" destId="{9E7CAA5D-B014-3D42-BE7E-3E3B4229C769}" srcOrd="4" destOrd="0" presId="urn:microsoft.com/office/officeart/2005/8/layout/chevron2"/>
    <dgm:cxn modelId="{F2409E9A-C215-4C4A-AFE0-47BC49927C80}" type="presParOf" srcId="{9E7CAA5D-B014-3D42-BE7E-3E3B4229C769}" destId="{28C89489-7791-ED45-9378-01DF241AEC3B}" srcOrd="0" destOrd="0" presId="urn:microsoft.com/office/officeart/2005/8/layout/chevron2"/>
    <dgm:cxn modelId="{FED25972-8FF1-E445-9A3D-C34E3B2D4C1C}" type="presParOf" srcId="{9E7CAA5D-B014-3D42-BE7E-3E3B4229C769}" destId="{B2E4ECD1-9E70-874A-848B-2F40F30CDD2B}"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F723AC-3A6D-EF40-9148-574DD6CEB3D8}">
      <dsp:nvSpPr>
        <dsp:cNvPr id="0" name=""/>
        <dsp:cNvSpPr/>
      </dsp:nvSpPr>
      <dsp:spPr>
        <a:xfrm>
          <a:off x="0" y="0"/>
          <a:ext cx="4038600"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ACF26283-C13D-2247-ABAA-89AA9261C8F4}">
      <dsp:nvSpPr>
        <dsp:cNvPr id="0" name=""/>
        <dsp:cNvSpPr/>
      </dsp:nvSpPr>
      <dsp:spPr>
        <a:xfrm>
          <a:off x="0" y="0"/>
          <a:ext cx="4038600" cy="1131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Synthetic opioid</a:t>
          </a:r>
        </a:p>
      </dsp:txBody>
      <dsp:txXfrm>
        <a:off x="0" y="0"/>
        <a:ext cx="4038600" cy="1131490"/>
      </dsp:txXfrm>
    </dsp:sp>
    <dsp:sp modelId="{03C88AFE-1859-A84D-99DD-C5B46CFA681F}">
      <dsp:nvSpPr>
        <dsp:cNvPr id="0" name=""/>
        <dsp:cNvSpPr/>
      </dsp:nvSpPr>
      <dsp:spPr>
        <a:xfrm>
          <a:off x="0" y="1131490"/>
          <a:ext cx="4038600"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F794BBC8-253A-9C40-8FD8-E8BA43D0F9E6}">
      <dsp:nvSpPr>
        <dsp:cNvPr id="0" name=""/>
        <dsp:cNvSpPr/>
      </dsp:nvSpPr>
      <dsp:spPr>
        <a:xfrm>
          <a:off x="0" y="1131490"/>
          <a:ext cx="4038600" cy="1131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Often contaminant in other illicit drugs</a:t>
          </a:r>
        </a:p>
      </dsp:txBody>
      <dsp:txXfrm>
        <a:off x="0" y="1131490"/>
        <a:ext cx="4038600" cy="1131490"/>
      </dsp:txXfrm>
    </dsp:sp>
    <dsp:sp modelId="{4AE51929-E26D-BF44-9889-44A188D732C5}">
      <dsp:nvSpPr>
        <dsp:cNvPr id="0" name=""/>
        <dsp:cNvSpPr/>
      </dsp:nvSpPr>
      <dsp:spPr>
        <a:xfrm>
          <a:off x="0" y="2262981"/>
          <a:ext cx="4038600"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DCC06033-67E6-DC4C-9825-5E860CE3AD9A}">
      <dsp:nvSpPr>
        <dsp:cNvPr id="0" name=""/>
        <dsp:cNvSpPr/>
      </dsp:nvSpPr>
      <dsp:spPr>
        <a:xfrm>
          <a:off x="0" y="2262981"/>
          <a:ext cx="4038600" cy="1131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50 times more potent than heroin</a:t>
          </a:r>
        </a:p>
      </dsp:txBody>
      <dsp:txXfrm>
        <a:off x="0" y="2262981"/>
        <a:ext cx="4038600" cy="1131490"/>
      </dsp:txXfrm>
    </dsp:sp>
    <dsp:sp modelId="{5BB56D5C-276D-4E4C-A97B-133F4C8C0419}">
      <dsp:nvSpPr>
        <dsp:cNvPr id="0" name=""/>
        <dsp:cNvSpPr/>
      </dsp:nvSpPr>
      <dsp:spPr>
        <a:xfrm>
          <a:off x="0" y="3394472"/>
          <a:ext cx="4038600"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4E502FC6-6F0E-514B-8319-F2862FBEA367}">
      <dsp:nvSpPr>
        <dsp:cNvPr id="0" name=""/>
        <dsp:cNvSpPr/>
      </dsp:nvSpPr>
      <dsp:spPr>
        <a:xfrm>
          <a:off x="0" y="3394472"/>
          <a:ext cx="4038600" cy="1131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dirty="0"/>
            <a:t>100 times more potent than morphine </a:t>
          </a:r>
        </a:p>
      </dsp:txBody>
      <dsp:txXfrm>
        <a:off x="0" y="3394472"/>
        <a:ext cx="4038600" cy="11314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6DF19D-6AD8-4AEE-9659-DCDD16A3C479}">
      <dsp:nvSpPr>
        <dsp:cNvPr id="0" name=""/>
        <dsp:cNvSpPr/>
      </dsp:nvSpPr>
      <dsp:spPr>
        <a:xfrm>
          <a:off x="393299" y="1182981"/>
          <a:ext cx="1098000" cy="109800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B75A866-2D54-4D16-BD55-39130DEA44E2}">
      <dsp:nvSpPr>
        <dsp:cNvPr id="0" name=""/>
        <dsp:cNvSpPr/>
      </dsp:nvSpPr>
      <dsp:spPr>
        <a:xfrm>
          <a:off x="627299" y="1416981"/>
          <a:ext cx="630000" cy="63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51EE377-1954-4368-A44F-356611B1E1A7}">
      <dsp:nvSpPr>
        <dsp:cNvPr id="0" name=""/>
        <dsp:cNvSpPr/>
      </dsp:nvSpPr>
      <dsp:spPr>
        <a:xfrm>
          <a:off x="42299" y="2622981"/>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US" sz="1600" b="1" kern="1200"/>
            <a:t>Provide next-day follow-up for pts. after ED visit</a:t>
          </a:r>
          <a:endParaRPr lang="en-US" sz="1600" kern="1200"/>
        </a:p>
      </dsp:txBody>
      <dsp:txXfrm>
        <a:off x="42299" y="2622981"/>
        <a:ext cx="1800000" cy="720000"/>
      </dsp:txXfrm>
    </dsp:sp>
    <dsp:sp modelId="{CB562000-31F3-439A-89CE-156834E47132}">
      <dsp:nvSpPr>
        <dsp:cNvPr id="0" name=""/>
        <dsp:cNvSpPr/>
      </dsp:nvSpPr>
      <dsp:spPr>
        <a:xfrm>
          <a:off x="2508300" y="1182981"/>
          <a:ext cx="1098000" cy="109800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2F63DE-535C-4EF3-9B15-2B424E02CE7C}">
      <dsp:nvSpPr>
        <dsp:cNvPr id="0" name=""/>
        <dsp:cNvSpPr/>
      </dsp:nvSpPr>
      <dsp:spPr>
        <a:xfrm>
          <a:off x="2742300" y="1416981"/>
          <a:ext cx="630000" cy="63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4F2E289-95E9-4056-81B2-25D0466CF6FE}">
      <dsp:nvSpPr>
        <dsp:cNvPr id="0" name=""/>
        <dsp:cNvSpPr/>
      </dsp:nvSpPr>
      <dsp:spPr>
        <a:xfrm>
          <a:off x="2157300" y="2622981"/>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US" sz="1600" b="1" kern="1200"/>
            <a:t>Simple and fast ED referral process</a:t>
          </a:r>
          <a:endParaRPr lang="en-US" sz="1600" kern="1200"/>
        </a:p>
      </dsp:txBody>
      <dsp:txXfrm>
        <a:off x="2157300" y="2622981"/>
        <a:ext cx="1800000" cy="720000"/>
      </dsp:txXfrm>
    </dsp:sp>
    <dsp:sp modelId="{DD57F620-AB1B-4239-9A11-EF91B98AB40C}">
      <dsp:nvSpPr>
        <dsp:cNvPr id="0" name=""/>
        <dsp:cNvSpPr/>
      </dsp:nvSpPr>
      <dsp:spPr>
        <a:xfrm>
          <a:off x="4623300" y="1182981"/>
          <a:ext cx="1098000" cy="109800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0C58183-28BE-4AF4-8142-6AA8E8486B9C}">
      <dsp:nvSpPr>
        <dsp:cNvPr id="0" name=""/>
        <dsp:cNvSpPr/>
      </dsp:nvSpPr>
      <dsp:spPr>
        <a:xfrm>
          <a:off x="4857300" y="1416981"/>
          <a:ext cx="630000" cy="63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D6DABEF-CEB2-4D52-B389-8F9E41063B63}">
      <dsp:nvSpPr>
        <dsp:cNvPr id="0" name=""/>
        <dsp:cNvSpPr/>
      </dsp:nvSpPr>
      <dsp:spPr>
        <a:xfrm>
          <a:off x="4272300" y="2622981"/>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US" sz="1600" b="1" kern="1200"/>
            <a:t>Provide effective, patient-centered care</a:t>
          </a:r>
          <a:endParaRPr lang="en-US" sz="1600" kern="1200"/>
        </a:p>
      </dsp:txBody>
      <dsp:txXfrm>
        <a:off x="4272300" y="2622981"/>
        <a:ext cx="1800000" cy="720000"/>
      </dsp:txXfrm>
    </dsp:sp>
    <dsp:sp modelId="{45E05A72-66A6-4A92-B5EB-E342B818BA94}">
      <dsp:nvSpPr>
        <dsp:cNvPr id="0" name=""/>
        <dsp:cNvSpPr/>
      </dsp:nvSpPr>
      <dsp:spPr>
        <a:xfrm>
          <a:off x="6738300" y="1182981"/>
          <a:ext cx="1098000" cy="109800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285A255-EA75-494F-91EC-56571A8A3F36}">
      <dsp:nvSpPr>
        <dsp:cNvPr id="0" name=""/>
        <dsp:cNvSpPr/>
      </dsp:nvSpPr>
      <dsp:spPr>
        <a:xfrm>
          <a:off x="6972300" y="1416981"/>
          <a:ext cx="630000" cy="63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66E7B1B-1144-4FAB-9A3B-138628FA55BB}">
      <dsp:nvSpPr>
        <dsp:cNvPr id="0" name=""/>
        <dsp:cNvSpPr/>
      </dsp:nvSpPr>
      <dsp:spPr>
        <a:xfrm>
          <a:off x="6387300" y="2622981"/>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US" sz="1600" b="1" kern="1200"/>
            <a:t>Utilize a telehealth platform</a:t>
          </a:r>
          <a:endParaRPr lang="en-US" sz="1600" kern="1200"/>
        </a:p>
      </dsp:txBody>
      <dsp:txXfrm>
        <a:off x="6387300" y="2622981"/>
        <a:ext cx="1800000" cy="7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CFEE90-283C-FF4A-91CD-38D475BE1ADB}">
      <dsp:nvSpPr>
        <dsp:cNvPr id="0" name=""/>
        <dsp:cNvSpPr/>
      </dsp:nvSpPr>
      <dsp:spPr>
        <a:xfrm rot="5400000">
          <a:off x="-222646" y="223826"/>
          <a:ext cx="1484312" cy="1039018"/>
        </a:xfrm>
        <a:prstGeom prst="chevron">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n-US" sz="2900" kern="1200" dirty="0"/>
            <a:t>Refer</a:t>
          </a:r>
        </a:p>
      </dsp:txBody>
      <dsp:txXfrm rot="-5400000">
        <a:off x="1" y="520688"/>
        <a:ext cx="1039018" cy="445294"/>
      </dsp:txXfrm>
    </dsp:sp>
    <dsp:sp modelId="{AA5CBF0E-EE4A-844E-A8B9-F1A83603C407}">
      <dsp:nvSpPr>
        <dsp:cNvPr id="0" name=""/>
        <dsp:cNvSpPr/>
      </dsp:nvSpPr>
      <dsp:spPr>
        <a:xfrm rot="5400000">
          <a:off x="3085107" y="-2044909"/>
          <a:ext cx="964803" cy="5056981"/>
        </a:xfrm>
        <a:prstGeom prst="round2Same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a:t>ED order in EHR (Epic)</a:t>
          </a:r>
        </a:p>
        <a:p>
          <a:pPr marL="171450" lvl="1" indent="-171450" algn="l" defTabSz="844550">
            <a:lnSpc>
              <a:spcPct val="90000"/>
            </a:lnSpc>
            <a:spcBef>
              <a:spcPct val="0"/>
            </a:spcBef>
            <a:spcAft>
              <a:spcPct val="15000"/>
            </a:spcAft>
            <a:buChar char="•"/>
          </a:pPr>
          <a:r>
            <a:rPr lang="en-US" sz="1900" kern="1200" dirty="0"/>
            <a:t>Referral card</a:t>
          </a:r>
        </a:p>
      </dsp:txBody>
      <dsp:txXfrm rot="-5400000">
        <a:off x="1039018" y="48278"/>
        <a:ext cx="5009883" cy="870607"/>
      </dsp:txXfrm>
    </dsp:sp>
    <dsp:sp modelId="{10EC9C97-B3C9-8349-9091-86542A10B331}">
      <dsp:nvSpPr>
        <dsp:cNvPr id="0" name=""/>
        <dsp:cNvSpPr/>
      </dsp:nvSpPr>
      <dsp:spPr>
        <a:xfrm rot="5400000">
          <a:off x="-222646" y="1512490"/>
          <a:ext cx="1484312" cy="1039018"/>
        </a:xfrm>
        <a:prstGeom prst="chevron">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n-US" sz="2900" kern="1200" dirty="0"/>
            <a:t>Bridge</a:t>
          </a:r>
        </a:p>
      </dsp:txBody>
      <dsp:txXfrm rot="-5400000">
        <a:off x="1" y="1809352"/>
        <a:ext cx="1039018" cy="445294"/>
      </dsp:txXfrm>
    </dsp:sp>
    <dsp:sp modelId="{CEDD3C3A-63BB-694E-8DFC-C028E9BC224D}">
      <dsp:nvSpPr>
        <dsp:cNvPr id="0" name=""/>
        <dsp:cNvSpPr/>
      </dsp:nvSpPr>
      <dsp:spPr>
        <a:xfrm rot="5400000">
          <a:off x="3085107" y="-756245"/>
          <a:ext cx="964803" cy="5056981"/>
        </a:xfrm>
        <a:prstGeom prst="round2Same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a:t>Coordinator engages pt.</a:t>
          </a:r>
        </a:p>
        <a:p>
          <a:pPr marL="171450" lvl="1" indent="-171450" algn="l" defTabSz="844550">
            <a:lnSpc>
              <a:spcPct val="90000"/>
            </a:lnSpc>
            <a:spcBef>
              <a:spcPct val="0"/>
            </a:spcBef>
            <a:spcAft>
              <a:spcPct val="15000"/>
            </a:spcAft>
            <a:buChar char="•"/>
          </a:pPr>
          <a:r>
            <a:rPr lang="en-US" sz="1900" kern="1200" dirty="0"/>
            <a:t>Clinical ABC visit takes place within 24 hours of ED visit</a:t>
          </a:r>
        </a:p>
      </dsp:txBody>
      <dsp:txXfrm rot="-5400000">
        <a:off x="1039018" y="1336942"/>
        <a:ext cx="5009883" cy="870607"/>
      </dsp:txXfrm>
    </dsp:sp>
    <dsp:sp modelId="{28C89489-7791-ED45-9378-01DF241AEC3B}">
      <dsp:nvSpPr>
        <dsp:cNvPr id="0" name=""/>
        <dsp:cNvSpPr/>
      </dsp:nvSpPr>
      <dsp:spPr>
        <a:xfrm rot="5400000">
          <a:off x="-222646" y="2801154"/>
          <a:ext cx="1484312" cy="1039018"/>
        </a:xfrm>
        <a:prstGeom prst="chevron">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n-US" sz="2900" kern="1200" dirty="0"/>
            <a:t>Cross</a:t>
          </a:r>
        </a:p>
      </dsp:txBody>
      <dsp:txXfrm rot="-5400000">
        <a:off x="1" y="3098016"/>
        <a:ext cx="1039018" cy="445294"/>
      </dsp:txXfrm>
    </dsp:sp>
    <dsp:sp modelId="{B2E4ECD1-9E70-874A-848B-2F40F30CDD2B}">
      <dsp:nvSpPr>
        <dsp:cNvPr id="0" name=""/>
        <dsp:cNvSpPr/>
      </dsp:nvSpPr>
      <dsp:spPr>
        <a:xfrm rot="5400000">
          <a:off x="3085107" y="532418"/>
          <a:ext cx="964803" cy="5056981"/>
        </a:xfrm>
        <a:prstGeom prst="round2Same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a:t>Cross bridge to in-person visit</a:t>
          </a:r>
        </a:p>
        <a:p>
          <a:pPr marL="171450" lvl="1" indent="-171450" algn="l" defTabSz="844550">
            <a:lnSpc>
              <a:spcPct val="90000"/>
            </a:lnSpc>
            <a:spcBef>
              <a:spcPct val="0"/>
            </a:spcBef>
            <a:spcAft>
              <a:spcPct val="15000"/>
            </a:spcAft>
            <a:buChar char="•"/>
          </a:pPr>
          <a:r>
            <a:rPr lang="en-US" sz="1900" kern="1200" dirty="0"/>
            <a:t>Longitudinal addiction care</a:t>
          </a:r>
        </a:p>
      </dsp:txBody>
      <dsp:txXfrm rot="-5400000">
        <a:off x="1039018" y="2625605"/>
        <a:ext cx="5009883" cy="870607"/>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DC38AF6-FADA-43E7-918C-C9E9B79B7B2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5D88FBD-EB30-4299-A86C-1FE700ACEAC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ABAED8C-C124-4042-9280-9331C5F093EB}" type="datetimeFigureOut">
              <a:rPr lang="en-US" smtClean="0"/>
              <a:t>12/2/2022</a:t>
            </a:fld>
            <a:endParaRPr lang="en-US"/>
          </a:p>
        </p:txBody>
      </p:sp>
      <p:sp>
        <p:nvSpPr>
          <p:cNvPr id="4" name="Footer Placeholder 3">
            <a:extLst>
              <a:ext uri="{FF2B5EF4-FFF2-40B4-BE49-F238E27FC236}">
                <a16:creationId xmlns:a16="http://schemas.microsoft.com/office/drawing/2014/main" id="{A995FB9F-6F75-4FF9-B8FB-556E02F1153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EAA1DB5-5368-411F-8AC4-47911C44B3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782DE12-D449-470C-BAB7-6935A0139914}" type="slidenum">
              <a:rPr lang="en-US" smtClean="0"/>
              <a:t>‹#›</a:t>
            </a:fld>
            <a:endParaRPr lang="en-US"/>
          </a:p>
        </p:txBody>
      </p:sp>
    </p:spTree>
    <p:extLst>
      <p:ext uri="{BB962C8B-B14F-4D97-AF65-F5344CB8AC3E}">
        <p14:creationId xmlns:p14="http://schemas.microsoft.com/office/powerpoint/2010/main" val="29991244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5A37A7-AE3C-4940-8011-367DE3AE2939}" type="datetimeFigureOut">
              <a:rPr lang="en-US" smtClean="0"/>
              <a:t>12/2/2022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77E467-3E0A-4F23-A857-BF0CCA0EC0BA}" type="slidenum">
              <a:rPr lang="en-US" smtClean="0"/>
              <a:t>‹#›</a:t>
            </a:fld>
            <a:endParaRPr lang="en-US"/>
          </a:p>
        </p:txBody>
      </p:sp>
    </p:spTree>
    <p:extLst>
      <p:ext uri="{BB962C8B-B14F-4D97-AF65-F5344CB8AC3E}">
        <p14:creationId xmlns:p14="http://schemas.microsoft.com/office/powerpoint/2010/main" val="17750175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31774">
              <a:defRPr/>
            </a:pPr>
            <a:fld id="{A27AF071-7A7C-4D30-98B6-FBEAC826B921}" type="slidenum">
              <a:rPr lang="en-US">
                <a:solidFill>
                  <a:prstClr val="black"/>
                </a:solidFill>
                <a:latin typeface="Calibri" panose="020F0502020204030204"/>
              </a:rPr>
              <a:pPr defTabSz="931774">
                <a:defRPr/>
              </a:pPr>
              <a:t>5</a:t>
            </a:fld>
            <a:endParaRPr lang="en-US">
              <a:solidFill>
                <a:prstClr val="black"/>
              </a:solidFill>
              <a:latin typeface="Calibri" panose="020F0502020204030204"/>
            </a:endParaRPr>
          </a:p>
        </p:txBody>
      </p:sp>
    </p:spTree>
    <p:extLst>
      <p:ext uri="{BB962C8B-B14F-4D97-AF65-F5344CB8AC3E}">
        <p14:creationId xmlns:p14="http://schemas.microsoft.com/office/powerpoint/2010/main" val="20872599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31774">
              <a:defRPr/>
            </a:pPr>
            <a:fld id="{A27AF071-7A7C-4D30-98B6-FBEAC826B921}" type="slidenum">
              <a:rPr lang="en-US">
                <a:solidFill>
                  <a:prstClr val="black"/>
                </a:solidFill>
                <a:latin typeface="Calibri" panose="020F0502020204030204"/>
              </a:rPr>
              <a:pPr defTabSz="931774">
                <a:defRPr/>
              </a:pPr>
              <a:t>6</a:t>
            </a:fld>
            <a:endParaRPr lang="en-US">
              <a:solidFill>
                <a:prstClr val="black"/>
              </a:solidFill>
              <a:latin typeface="Calibri" panose="020F0502020204030204"/>
            </a:endParaRPr>
          </a:p>
        </p:txBody>
      </p:sp>
    </p:spTree>
    <p:extLst>
      <p:ext uri="{BB962C8B-B14F-4D97-AF65-F5344CB8AC3E}">
        <p14:creationId xmlns:p14="http://schemas.microsoft.com/office/powerpoint/2010/main" val="15815455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90C5833-6E17-4C0A-9DE0-876E75109E2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86551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31774">
              <a:defRPr/>
            </a:pPr>
            <a:fld id="{A27AF071-7A7C-4D30-98B6-FBEAC826B921}" type="slidenum">
              <a:rPr lang="en-US">
                <a:solidFill>
                  <a:prstClr val="black"/>
                </a:solidFill>
                <a:latin typeface="Calibri" panose="020F0502020204030204"/>
              </a:rPr>
              <a:pPr defTabSz="931774">
                <a:defRPr/>
              </a:pPr>
              <a:t>47</a:t>
            </a:fld>
            <a:endParaRPr lang="en-US">
              <a:solidFill>
                <a:prstClr val="black"/>
              </a:solidFill>
              <a:latin typeface="Calibri" panose="020F0502020204030204"/>
            </a:endParaRPr>
          </a:p>
        </p:txBody>
      </p:sp>
    </p:spTree>
    <p:extLst>
      <p:ext uri="{BB962C8B-B14F-4D97-AF65-F5344CB8AC3E}">
        <p14:creationId xmlns:p14="http://schemas.microsoft.com/office/powerpoint/2010/main" val="2949696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828CF-E306-4D86-A3B6-6FFB0352A5D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F9776D2-520F-4540-9C68-436D5CD0D2D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F373B0A-B9CD-4318-AB8D-D107EA17E091}"/>
              </a:ext>
            </a:extLst>
          </p:cNvPr>
          <p:cNvSpPr>
            <a:spLocks noGrp="1"/>
          </p:cNvSpPr>
          <p:nvPr>
            <p:ph type="dt" sz="half" idx="10"/>
          </p:nvPr>
        </p:nvSpPr>
        <p:spPr/>
        <p:txBody>
          <a:bodyPr/>
          <a:lstStyle/>
          <a:p>
            <a:fld id="{F28AA779-FE70-4AAE-94E8-381D2341D6D6}" type="datetimeFigureOut">
              <a:rPr lang="en-US" smtClean="0"/>
              <a:t>12/2/2022</a:t>
            </a:fld>
            <a:endParaRPr lang="en-US"/>
          </a:p>
        </p:txBody>
      </p:sp>
      <p:sp>
        <p:nvSpPr>
          <p:cNvPr id="5" name="Footer Placeholder 4">
            <a:extLst>
              <a:ext uri="{FF2B5EF4-FFF2-40B4-BE49-F238E27FC236}">
                <a16:creationId xmlns:a16="http://schemas.microsoft.com/office/drawing/2014/main" id="{20C421AC-6A9F-4A42-A5E9-DDCC836E06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91ECC-0724-4833-8D51-326ACC97429C}"/>
              </a:ext>
            </a:extLst>
          </p:cNvPr>
          <p:cNvSpPr>
            <a:spLocks noGrp="1"/>
          </p:cNvSpPr>
          <p:nvPr>
            <p:ph type="sldNum" sz="quarter" idx="12"/>
          </p:nvPr>
        </p:nvSpPr>
        <p:spPr/>
        <p:txBody>
          <a:bodyPr/>
          <a:lstStyle/>
          <a:p>
            <a:fld id="{CD191D15-72D3-4FAD-86A7-61D8E9220851}" type="slidenum">
              <a:rPr lang="en-US" smtClean="0"/>
              <a:t>‹#›</a:t>
            </a:fld>
            <a:endParaRPr lang="en-US"/>
          </a:p>
        </p:txBody>
      </p:sp>
      <p:pic>
        <p:nvPicPr>
          <p:cNvPr id="7" name="Picture 6">
            <a:extLst>
              <a:ext uri="{FF2B5EF4-FFF2-40B4-BE49-F238E27FC236}">
                <a16:creationId xmlns:a16="http://schemas.microsoft.com/office/drawing/2014/main" id="{41DDA0FC-3DCD-4F46-91C1-6DC32FA4FC24}"/>
              </a:ext>
            </a:extLst>
          </p:cNvPr>
          <p:cNvPicPr>
            <a:picLocks noChangeAspect="1"/>
          </p:cNvPicPr>
          <p:nvPr userDrawn="1"/>
        </p:nvPicPr>
        <p:blipFill>
          <a:blip r:embed="rId2"/>
          <a:stretch>
            <a:fillRect/>
          </a:stretch>
        </p:blipFill>
        <p:spPr>
          <a:xfrm>
            <a:off x="10526174" y="67057"/>
            <a:ext cx="1560711" cy="1115665"/>
          </a:xfrm>
          <a:prstGeom prst="rect">
            <a:avLst/>
          </a:prstGeom>
        </p:spPr>
      </p:pic>
    </p:spTree>
    <p:extLst>
      <p:ext uri="{BB962C8B-B14F-4D97-AF65-F5344CB8AC3E}">
        <p14:creationId xmlns:p14="http://schemas.microsoft.com/office/powerpoint/2010/main" val="3954572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ED98E-D730-4729-B37A-44E50A040D1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2CACE38-99A1-48DF-94D5-C0860E21570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72CAC3-3DBF-411E-89F0-4B433DCAD86F}"/>
              </a:ext>
            </a:extLst>
          </p:cNvPr>
          <p:cNvSpPr>
            <a:spLocks noGrp="1"/>
          </p:cNvSpPr>
          <p:nvPr>
            <p:ph type="dt" sz="half" idx="10"/>
          </p:nvPr>
        </p:nvSpPr>
        <p:spPr/>
        <p:txBody>
          <a:bodyPr/>
          <a:lstStyle/>
          <a:p>
            <a:fld id="{F28AA779-FE70-4AAE-94E8-381D2341D6D6}" type="datetimeFigureOut">
              <a:rPr lang="en-US" smtClean="0"/>
              <a:t>12/2/2022</a:t>
            </a:fld>
            <a:endParaRPr lang="en-US"/>
          </a:p>
        </p:txBody>
      </p:sp>
      <p:sp>
        <p:nvSpPr>
          <p:cNvPr id="5" name="Footer Placeholder 4">
            <a:extLst>
              <a:ext uri="{FF2B5EF4-FFF2-40B4-BE49-F238E27FC236}">
                <a16:creationId xmlns:a16="http://schemas.microsoft.com/office/drawing/2014/main" id="{858E2857-7A1B-4E0F-B0A2-68F7D4E8D6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E42B82-4615-485B-852F-0D6235524BE8}"/>
              </a:ext>
            </a:extLst>
          </p:cNvPr>
          <p:cNvSpPr>
            <a:spLocks noGrp="1"/>
          </p:cNvSpPr>
          <p:nvPr>
            <p:ph type="sldNum" sz="quarter" idx="12"/>
          </p:nvPr>
        </p:nvSpPr>
        <p:spPr/>
        <p:txBody>
          <a:bodyPr/>
          <a:lstStyle/>
          <a:p>
            <a:fld id="{CD191D15-72D3-4FAD-86A7-61D8E9220851}" type="slidenum">
              <a:rPr lang="en-US" smtClean="0"/>
              <a:t>‹#›</a:t>
            </a:fld>
            <a:endParaRPr lang="en-US"/>
          </a:p>
        </p:txBody>
      </p:sp>
    </p:spTree>
    <p:extLst>
      <p:ext uri="{BB962C8B-B14F-4D97-AF65-F5344CB8AC3E}">
        <p14:creationId xmlns:p14="http://schemas.microsoft.com/office/powerpoint/2010/main" val="28206083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D71F10-1E5D-484B-9EDA-C09658725E3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69F9101-0A4E-4040-8725-793A30746F9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BD1FD7-794D-4D97-9AFF-FE2BF67BFA18}"/>
              </a:ext>
            </a:extLst>
          </p:cNvPr>
          <p:cNvSpPr>
            <a:spLocks noGrp="1"/>
          </p:cNvSpPr>
          <p:nvPr>
            <p:ph type="dt" sz="half" idx="10"/>
          </p:nvPr>
        </p:nvSpPr>
        <p:spPr/>
        <p:txBody>
          <a:bodyPr/>
          <a:lstStyle/>
          <a:p>
            <a:fld id="{F28AA779-FE70-4AAE-94E8-381D2341D6D6}" type="datetimeFigureOut">
              <a:rPr lang="en-US" smtClean="0"/>
              <a:t>12/2/2022</a:t>
            </a:fld>
            <a:endParaRPr lang="en-US"/>
          </a:p>
        </p:txBody>
      </p:sp>
      <p:sp>
        <p:nvSpPr>
          <p:cNvPr id="5" name="Footer Placeholder 4">
            <a:extLst>
              <a:ext uri="{FF2B5EF4-FFF2-40B4-BE49-F238E27FC236}">
                <a16:creationId xmlns:a16="http://schemas.microsoft.com/office/drawing/2014/main" id="{8C3F14C1-0828-43C6-AA57-2909B7E5C6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2B0327-9C9C-48F5-A439-19FC214E8121}"/>
              </a:ext>
            </a:extLst>
          </p:cNvPr>
          <p:cNvSpPr>
            <a:spLocks noGrp="1"/>
          </p:cNvSpPr>
          <p:nvPr>
            <p:ph type="sldNum" sz="quarter" idx="12"/>
          </p:nvPr>
        </p:nvSpPr>
        <p:spPr/>
        <p:txBody>
          <a:bodyPr/>
          <a:lstStyle/>
          <a:p>
            <a:fld id="{CD191D15-72D3-4FAD-86A7-61D8E9220851}" type="slidenum">
              <a:rPr lang="en-US" smtClean="0"/>
              <a:t>‹#›</a:t>
            </a:fld>
            <a:endParaRPr lang="en-US"/>
          </a:p>
        </p:txBody>
      </p:sp>
    </p:spTree>
    <p:extLst>
      <p:ext uri="{BB962C8B-B14F-4D97-AF65-F5344CB8AC3E}">
        <p14:creationId xmlns:p14="http://schemas.microsoft.com/office/powerpoint/2010/main" val="3174150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9" name="Rectangle 18"/>
          <p:cNvSpPr>
            <a:spLocks noChangeArrowheads="1"/>
          </p:cNvSpPr>
          <p:nvPr/>
        </p:nvSpPr>
        <p:spPr bwMode="white">
          <a:xfrm>
            <a:off x="11988800" y="3048"/>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6" name="Rectangle 15"/>
          <p:cNvSpPr>
            <a:spLocks noChangeArrowheads="1"/>
          </p:cNvSpPr>
          <p:nvPr/>
        </p:nvSpPr>
        <p:spPr bwMode="white">
          <a:xfrm>
            <a:off x="0" y="0"/>
            <a:ext cx="12192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2" name="Rectangle 11"/>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9" name="Subtitle 8"/>
          <p:cNvSpPr>
            <a:spLocks noGrp="1"/>
          </p:cNvSpPr>
          <p:nvPr>
            <p:ph type="subTitle" idx="1"/>
          </p:nvPr>
        </p:nvSpPr>
        <p:spPr>
          <a:xfrm>
            <a:off x="1828800" y="2819400"/>
            <a:ext cx="85344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C2AD485D-ACF2-4206-86CC-ADB44A6B5CDC}" type="datetime1">
              <a:rPr lang="en-US" smtClean="0"/>
              <a:pPr/>
              <a:t>12/2/2022</a:t>
            </a:fld>
            <a:endParaRPr lang="en-US"/>
          </a:p>
        </p:txBody>
      </p:sp>
      <p:sp>
        <p:nvSpPr>
          <p:cNvPr id="17" name="Footer Placeholder 16"/>
          <p:cNvSpPr>
            <a:spLocks noGrp="1"/>
          </p:cNvSpPr>
          <p:nvPr>
            <p:ph type="ftr" sz="quarter" idx="11"/>
          </p:nvPr>
        </p:nvSpPr>
        <p:spPr/>
        <p:txBody>
          <a:bodyPr/>
          <a:lstStyle/>
          <a:p>
            <a:r>
              <a:rPr lang="en-US"/>
              <a:t>Advocating for Low-income Virginians Over 30 Years</a:t>
            </a:r>
          </a:p>
        </p:txBody>
      </p:sp>
      <p:sp>
        <p:nvSpPr>
          <p:cNvPr id="7" name="Straight Connector 6"/>
          <p:cNvSpPr>
            <a:spLocks noChangeShapeType="1"/>
          </p:cNvSpPr>
          <p:nvPr/>
        </p:nvSpPr>
        <p:spPr bwMode="auto">
          <a:xfrm>
            <a:off x="207264" y="2420112"/>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0" name="Rectangle 9"/>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3" name="Oval 12"/>
          <p:cNvSpPr/>
          <p:nvPr/>
        </p:nvSpPr>
        <p:spPr>
          <a:xfrm>
            <a:off x="5689600" y="2115312"/>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4" name="Oval 13"/>
          <p:cNvSpPr/>
          <p:nvPr/>
        </p:nvSpPr>
        <p:spPr>
          <a:xfrm>
            <a:off x="5815584" y="2209800"/>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9" name="Slide Number Placeholder 28"/>
          <p:cNvSpPr>
            <a:spLocks noGrp="1"/>
          </p:cNvSpPr>
          <p:nvPr>
            <p:ph type="sldNum" sz="quarter" idx="12"/>
          </p:nvPr>
        </p:nvSpPr>
        <p:spPr>
          <a:xfrm>
            <a:off x="5791200" y="2199451"/>
            <a:ext cx="609600" cy="441325"/>
          </a:xfrm>
        </p:spPr>
        <p:txBody>
          <a:bodyPr/>
          <a:lstStyle>
            <a:lvl1pPr>
              <a:defRPr>
                <a:solidFill>
                  <a:schemeClr val="accent3">
                    <a:shade val="75000"/>
                  </a:schemeClr>
                </a:solidFill>
              </a:defRPr>
            </a:lvl1pPr>
          </a:lstStyle>
          <a:p>
            <a:fld id="{B31850C2-6145-4A13-8542-AF3ABE2764AE}" type="slidenum">
              <a:rPr lang="en-US" smtClean="0">
                <a:solidFill>
                  <a:srgbClr val="8CADAE">
                    <a:shade val="75000"/>
                  </a:srgbClr>
                </a:solidFill>
              </a:rPr>
              <a:pPr/>
              <a:t>‹#›</a:t>
            </a:fld>
            <a:endParaRPr lang="en-US">
              <a:solidFill>
                <a:srgbClr val="8CADAE">
                  <a:shade val="75000"/>
                </a:srgbClr>
              </a:solidFill>
            </a:endParaRPr>
          </a:p>
        </p:txBody>
      </p:sp>
      <p:sp>
        <p:nvSpPr>
          <p:cNvPr id="8" name="Title 7"/>
          <p:cNvSpPr>
            <a:spLocks noGrp="1"/>
          </p:cNvSpPr>
          <p:nvPr>
            <p:ph type="ctrTitle"/>
          </p:nvPr>
        </p:nvSpPr>
        <p:spPr>
          <a:xfrm>
            <a:off x="914400" y="381000"/>
            <a:ext cx="10363200" cy="1752600"/>
          </a:xfrm>
        </p:spPr>
        <p:txBody>
          <a:bodyPr anchor="b"/>
          <a:lstStyle>
            <a:lvl1pPr>
              <a:defRPr sz="4200">
                <a:solidFill>
                  <a:schemeClr val="accent1"/>
                </a:solidFill>
              </a:defRPr>
            </a:lvl1pPr>
          </a:lstStyle>
          <a:p>
            <a:r>
              <a:rPr kumimoji="0" lang="en-US"/>
              <a:t>Click to edit Master title style</a:t>
            </a:r>
          </a:p>
        </p:txBody>
      </p:sp>
      <p:pic>
        <p:nvPicPr>
          <p:cNvPr id="21" name="Picture 20">
            <a:extLst>
              <a:ext uri="{FF2B5EF4-FFF2-40B4-BE49-F238E27FC236}">
                <a16:creationId xmlns:a16="http://schemas.microsoft.com/office/drawing/2014/main" id="{E26428C4-E4A2-4D12-BC75-879E8FA708C0}"/>
              </a:ext>
            </a:extLst>
          </p:cNvPr>
          <p:cNvPicPr>
            <a:picLocks noChangeAspect="1"/>
          </p:cNvPicPr>
          <p:nvPr userDrawn="1"/>
        </p:nvPicPr>
        <p:blipFill>
          <a:blip r:embed="rId2"/>
          <a:stretch>
            <a:fillRect/>
          </a:stretch>
        </p:blipFill>
        <p:spPr>
          <a:xfrm>
            <a:off x="10526174" y="67057"/>
            <a:ext cx="1560711" cy="1115665"/>
          </a:xfrm>
          <a:prstGeom prst="rect">
            <a:avLst/>
          </a:prstGeom>
        </p:spPr>
      </p:pic>
    </p:spTree>
    <p:extLst>
      <p:ext uri="{BB962C8B-B14F-4D97-AF65-F5344CB8AC3E}">
        <p14:creationId xmlns:p14="http://schemas.microsoft.com/office/powerpoint/2010/main" val="3997853547"/>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a:t>Click to edit Master title style</a:t>
            </a:r>
          </a:p>
        </p:txBody>
      </p:sp>
      <p:sp>
        <p:nvSpPr>
          <p:cNvPr id="4" name="Date Placeholder 3"/>
          <p:cNvSpPr>
            <a:spLocks noGrp="1"/>
          </p:cNvSpPr>
          <p:nvPr>
            <p:ph type="dt" sz="half" idx="10"/>
          </p:nvPr>
        </p:nvSpPr>
        <p:spPr/>
        <p:txBody>
          <a:bodyPr/>
          <a:lstStyle/>
          <a:p>
            <a:fld id="{1CDCC53B-83E4-4B51-9AAF-5F987B8A65C2}" type="datetime1">
              <a:rPr lang="en-US" smtClean="0"/>
              <a:pPr/>
              <a:t>12/2/2022</a:t>
            </a:fld>
            <a:endParaRPr lang="en-US"/>
          </a:p>
        </p:txBody>
      </p:sp>
      <p:sp>
        <p:nvSpPr>
          <p:cNvPr id="5" name="Footer Placeholder 4"/>
          <p:cNvSpPr>
            <a:spLocks noGrp="1"/>
          </p:cNvSpPr>
          <p:nvPr>
            <p:ph type="ftr" sz="quarter" idx="11"/>
          </p:nvPr>
        </p:nvSpPr>
        <p:spPr/>
        <p:txBody>
          <a:bodyPr/>
          <a:lstStyle/>
          <a:p>
            <a:r>
              <a:rPr lang="en-US"/>
              <a:t>Advocating for Low-income Virginians Over 30 Years</a:t>
            </a:r>
          </a:p>
        </p:txBody>
      </p:sp>
      <p:sp>
        <p:nvSpPr>
          <p:cNvPr id="6" name="Slide Number Placeholder 5"/>
          <p:cNvSpPr>
            <a:spLocks noGrp="1"/>
          </p:cNvSpPr>
          <p:nvPr>
            <p:ph type="sldNum" sz="quarter" idx="12"/>
          </p:nvPr>
        </p:nvSpPr>
        <p:spPr>
          <a:xfrm>
            <a:off x="5815584" y="1026373"/>
            <a:ext cx="609600" cy="441325"/>
          </a:xfrm>
        </p:spPr>
        <p:txBody>
          <a:bodyPr/>
          <a:lstStyle/>
          <a:p>
            <a:fld id="{B31850C2-6145-4A13-8542-AF3ABE2764AE}" type="slidenum">
              <a:rPr lang="en-US" smtClean="0">
                <a:solidFill>
                  <a:srgbClr val="8CADAE">
                    <a:shade val="75000"/>
                  </a:srgbClr>
                </a:solidFill>
              </a:rPr>
              <a:pPr/>
              <a:t>‹#›</a:t>
            </a:fld>
            <a:endParaRPr lang="en-US">
              <a:solidFill>
                <a:srgbClr val="8CADAE">
                  <a:shade val="75000"/>
                </a:srgbClr>
              </a:solidFill>
            </a:endParaRPr>
          </a:p>
        </p:txBody>
      </p:sp>
      <p:sp>
        <p:nvSpPr>
          <p:cNvPr id="8" name="Content Placeholder 7"/>
          <p:cNvSpPr>
            <a:spLocks noGrp="1"/>
          </p:cNvSpPr>
          <p:nvPr>
            <p:ph sz="quarter" idx="1"/>
          </p:nvPr>
        </p:nvSpPr>
        <p:spPr>
          <a:xfrm>
            <a:off x="402336" y="1527048"/>
            <a:ext cx="11338560" cy="4572000"/>
          </a:xfrm>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1739277260"/>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6" name="Rectangle 15"/>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8" name="Rectangle 17"/>
          <p:cNvSpPr>
            <a:spLocks noChangeArrowheads="1"/>
          </p:cNvSpPr>
          <p:nvPr/>
        </p:nvSpPr>
        <p:spPr bwMode="white">
          <a:xfrm>
            <a:off x="11988800" y="1905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9" name="Rectangle 18"/>
          <p:cNvSpPr>
            <a:spLocks noChangeArrowheads="1"/>
          </p:cNvSpPr>
          <p:nvPr/>
        </p:nvSpPr>
        <p:spPr bwMode="white">
          <a:xfrm>
            <a:off x="203200" y="2286000"/>
            <a:ext cx="11777472"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2" name="Rectangle 11"/>
          <p:cNvSpPr>
            <a:spLocks noChangeArrowheads="1"/>
          </p:cNvSpPr>
          <p:nvPr/>
        </p:nvSpPr>
        <p:spPr bwMode="auto">
          <a:xfrm>
            <a:off x="207264" y="142352"/>
            <a:ext cx="11777472"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3" name="Text Placeholder 2"/>
          <p:cNvSpPr>
            <a:spLocks noGrp="1"/>
          </p:cNvSpPr>
          <p:nvPr>
            <p:ph type="body" idx="1"/>
          </p:nvPr>
        </p:nvSpPr>
        <p:spPr>
          <a:xfrm>
            <a:off x="1824568" y="2743200"/>
            <a:ext cx="8640232"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Edit Master text styles</a:t>
            </a:r>
          </a:p>
        </p:txBody>
      </p:sp>
      <p:sp>
        <p:nvSpPr>
          <p:cNvPr id="13" name="Rectangle 12"/>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4" name="Rectangle 13"/>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5" name="Footer Placeholder 4"/>
          <p:cNvSpPr>
            <a:spLocks noGrp="1"/>
          </p:cNvSpPr>
          <p:nvPr>
            <p:ph type="ftr" sz="quarter" idx="11"/>
          </p:nvPr>
        </p:nvSpPr>
        <p:spPr/>
        <p:txBody>
          <a:bodyPr/>
          <a:lstStyle/>
          <a:p>
            <a:r>
              <a:rPr lang="en-US"/>
              <a:t>Advocating for Low-income Virginians Over 30 Years</a:t>
            </a:r>
          </a:p>
        </p:txBody>
      </p:sp>
      <p:sp>
        <p:nvSpPr>
          <p:cNvPr id="4" name="Date Placeholder 3"/>
          <p:cNvSpPr>
            <a:spLocks noGrp="1"/>
          </p:cNvSpPr>
          <p:nvPr>
            <p:ph type="dt" sz="half" idx="10"/>
          </p:nvPr>
        </p:nvSpPr>
        <p:spPr/>
        <p:txBody>
          <a:bodyPr/>
          <a:lstStyle/>
          <a:p>
            <a:fld id="{FE814619-E7D0-4179-9067-D16B4BA003B7}" type="datetime1">
              <a:rPr lang="en-US" smtClean="0"/>
              <a:pPr/>
              <a:t>12/2/2022</a:t>
            </a:fld>
            <a:endParaRPr lang="en-US"/>
          </a:p>
        </p:txBody>
      </p:sp>
      <p:sp>
        <p:nvSpPr>
          <p:cNvPr id="8" name="Straight Connector 7"/>
          <p:cNvSpPr>
            <a:spLocks noChangeShapeType="1"/>
          </p:cNvSpPr>
          <p:nvPr/>
        </p:nvSpPr>
        <p:spPr bwMode="auto">
          <a:xfrm>
            <a:off x="203200" y="2438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0" name="Oval 9"/>
          <p:cNvSpPr/>
          <p:nvPr/>
        </p:nvSpPr>
        <p:spPr>
          <a:xfrm>
            <a:off x="5689600" y="2115312"/>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1" name="Oval 10"/>
          <p:cNvSpPr/>
          <p:nvPr/>
        </p:nvSpPr>
        <p:spPr>
          <a:xfrm>
            <a:off x="5815584" y="2209800"/>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6" name="Slide Number Placeholder 5"/>
          <p:cNvSpPr>
            <a:spLocks noGrp="1"/>
          </p:cNvSpPr>
          <p:nvPr>
            <p:ph type="sldNum" sz="quarter" idx="12"/>
          </p:nvPr>
        </p:nvSpPr>
        <p:spPr>
          <a:xfrm>
            <a:off x="5791200" y="2199451"/>
            <a:ext cx="609600" cy="441325"/>
          </a:xfrm>
        </p:spPr>
        <p:txBody>
          <a:bodyPr/>
          <a:lstStyle>
            <a:lvl1pPr>
              <a:defRPr>
                <a:solidFill>
                  <a:schemeClr val="accent3">
                    <a:shade val="75000"/>
                  </a:schemeClr>
                </a:solidFill>
              </a:defRPr>
            </a:lvl1pPr>
          </a:lstStyle>
          <a:p>
            <a:fld id="{B31850C2-6145-4A13-8542-AF3ABE2764AE}" type="slidenum">
              <a:rPr lang="en-US" smtClean="0">
                <a:solidFill>
                  <a:srgbClr val="8CADAE">
                    <a:shade val="75000"/>
                  </a:srgbClr>
                </a:solidFill>
              </a:rPr>
              <a:pPr/>
              <a:t>‹#›</a:t>
            </a:fld>
            <a:endParaRPr lang="en-US">
              <a:solidFill>
                <a:srgbClr val="8CADAE">
                  <a:shade val="75000"/>
                </a:srgbClr>
              </a:solidFill>
            </a:endParaRPr>
          </a:p>
        </p:txBody>
      </p:sp>
      <p:sp>
        <p:nvSpPr>
          <p:cNvPr id="2" name="Title 1"/>
          <p:cNvSpPr>
            <a:spLocks noGrp="1"/>
          </p:cNvSpPr>
          <p:nvPr>
            <p:ph type="title"/>
          </p:nvPr>
        </p:nvSpPr>
        <p:spPr>
          <a:xfrm>
            <a:off x="963084" y="533400"/>
            <a:ext cx="10363200" cy="1524000"/>
          </a:xfrm>
        </p:spPr>
        <p:txBody>
          <a:bodyPr anchor="b"/>
          <a:lstStyle>
            <a:lvl1pPr algn="ctr">
              <a:buNone/>
              <a:defRPr sz="4200" b="0" cap="none" baseline="0">
                <a:solidFill>
                  <a:srgbClr val="FFFFFF"/>
                </a:solidFill>
              </a:defRPr>
            </a:lvl1pPr>
          </a:lstStyle>
          <a:p>
            <a:r>
              <a:rPr kumimoji="0" lang="en-US"/>
              <a:t>Click to edit Master title style</a:t>
            </a:r>
          </a:p>
        </p:txBody>
      </p:sp>
      <p:pic>
        <p:nvPicPr>
          <p:cNvPr id="20" name="Picture 19">
            <a:extLst>
              <a:ext uri="{FF2B5EF4-FFF2-40B4-BE49-F238E27FC236}">
                <a16:creationId xmlns:a16="http://schemas.microsoft.com/office/drawing/2014/main" id="{4F2A1AE6-448D-47E4-8B1C-359415611212}"/>
              </a:ext>
            </a:extLst>
          </p:cNvPr>
          <p:cNvPicPr>
            <a:picLocks noChangeAspect="1"/>
          </p:cNvPicPr>
          <p:nvPr userDrawn="1"/>
        </p:nvPicPr>
        <p:blipFill>
          <a:blip r:embed="rId2"/>
          <a:stretch>
            <a:fillRect/>
          </a:stretch>
        </p:blipFill>
        <p:spPr>
          <a:xfrm>
            <a:off x="10526174" y="67057"/>
            <a:ext cx="1560711" cy="1115665"/>
          </a:xfrm>
          <a:prstGeom prst="rect">
            <a:avLst/>
          </a:prstGeom>
        </p:spPr>
      </p:pic>
    </p:spTree>
    <p:extLst>
      <p:ext uri="{BB962C8B-B14F-4D97-AF65-F5344CB8AC3E}">
        <p14:creationId xmlns:p14="http://schemas.microsoft.com/office/powerpoint/2010/main" val="4108635966"/>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02336" y="228600"/>
            <a:ext cx="11379200" cy="758952"/>
          </a:xfrm>
        </p:spPr>
        <p:txBody>
          <a:bodyPr/>
          <a:lstStyle/>
          <a:p>
            <a:r>
              <a:rPr kumimoji="0" lang="en-US"/>
              <a:t>Click to edit Master title style</a:t>
            </a:r>
          </a:p>
        </p:txBody>
      </p:sp>
      <p:sp>
        <p:nvSpPr>
          <p:cNvPr id="5" name="Date Placeholder 4"/>
          <p:cNvSpPr>
            <a:spLocks noGrp="1"/>
          </p:cNvSpPr>
          <p:nvPr>
            <p:ph type="dt" sz="half" idx="10"/>
          </p:nvPr>
        </p:nvSpPr>
        <p:spPr>
          <a:xfrm>
            <a:off x="7721600" y="6409944"/>
            <a:ext cx="4059936" cy="365760"/>
          </a:xfrm>
        </p:spPr>
        <p:txBody>
          <a:bodyPr/>
          <a:lstStyle/>
          <a:p>
            <a:fld id="{EA5DBD86-1321-41D4-BA32-E152A2233538}" type="datetime1">
              <a:rPr lang="en-US" smtClean="0"/>
              <a:pPr/>
              <a:t>12/2/2022</a:t>
            </a:fld>
            <a:endParaRPr lang="en-US"/>
          </a:p>
        </p:txBody>
      </p:sp>
      <p:sp>
        <p:nvSpPr>
          <p:cNvPr id="6" name="Footer Placeholder 5"/>
          <p:cNvSpPr>
            <a:spLocks noGrp="1"/>
          </p:cNvSpPr>
          <p:nvPr>
            <p:ph type="ftr" sz="quarter" idx="11"/>
          </p:nvPr>
        </p:nvSpPr>
        <p:spPr/>
        <p:txBody>
          <a:bodyPr/>
          <a:lstStyle/>
          <a:p>
            <a:r>
              <a:rPr lang="en-US"/>
              <a:t>Advocating for Low-income Virginians Over 30 Years</a:t>
            </a:r>
          </a:p>
        </p:txBody>
      </p:sp>
      <p:sp>
        <p:nvSpPr>
          <p:cNvPr id="7" name="Slide Number Placeholder 6"/>
          <p:cNvSpPr>
            <a:spLocks noGrp="1"/>
          </p:cNvSpPr>
          <p:nvPr>
            <p:ph type="sldNum" sz="quarter" idx="12"/>
          </p:nvPr>
        </p:nvSpPr>
        <p:spPr/>
        <p:txBody>
          <a:bodyPr/>
          <a:lstStyle/>
          <a:p>
            <a:fld id="{B31850C2-6145-4A13-8542-AF3ABE2764AE}" type="slidenum">
              <a:rPr lang="en-US" smtClean="0">
                <a:solidFill>
                  <a:srgbClr val="8CADAE">
                    <a:shade val="75000"/>
                  </a:srgbClr>
                </a:solidFill>
              </a:rPr>
              <a:pPr/>
              <a:t>‹#›</a:t>
            </a:fld>
            <a:endParaRPr lang="en-US">
              <a:solidFill>
                <a:srgbClr val="8CADAE">
                  <a:shade val="75000"/>
                </a:srgbClr>
              </a:solidFill>
            </a:endParaRPr>
          </a:p>
        </p:txBody>
      </p:sp>
      <p:sp>
        <p:nvSpPr>
          <p:cNvPr id="8" name="Straight Connector 7"/>
          <p:cNvSpPr>
            <a:spLocks noChangeShapeType="1"/>
          </p:cNvSpPr>
          <p:nvPr/>
        </p:nvSpPr>
        <p:spPr bwMode="auto">
          <a:xfrm flipV="1">
            <a:off x="6084107" y="1575653"/>
            <a:ext cx="11895"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0" name="Content Placeholder 9"/>
          <p:cNvSpPr>
            <a:spLocks noGrp="1"/>
          </p:cNvSpPr>
          <p:nvPr>
            <p:ph sz="half" idx="1"/>
          </p:nvPr>
        </p:nvSpPr>
        <p:spPr>
          <a:xfrm>
            <a:off x="402336" y="1371600"/>
            <a:ext cx="5384800" cy="4681728"/>
          </a:xfrm>
        </p:spPr>
        <p:txBody>
          <a:bodyPr/>
          <a:lstStyle>
            <a:lvl1pPr>
              <a:defRPr sz="2500"/>
            </a:lvl1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Content Placeholder 11"/>
          <p:cNvSpPr>
            <a:spLocks noGrp="1"/>
          </p:cNvSpPr>
          <p:nvPr>
            <p:ph sz="half" idx="2"/>
          </p:nvPr>
        </p:nvSpPr>
        <p:spPr>
          <a:xfrm>
            <a:off x="6400800" y="1371600"/>
            <a:ext cx="5384800" cy="4681728"/>
          </a:xfrm>
        </p:spPr>
        <p:txBody>
          <a:bodyPr/>
          <a:lstStyle>
            <a:lvl1pPr>
              <a:defRPr sz="2500"/>
            </a:lvl1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4069474287"/>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6096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20" name="Rectangle 19"/>
          <p:cNvSpPr>
            <a:spLocks noChangeArrowheads="1"/>
          </p:cNvSpPr>
          <p:nvPr/>
        </p:nvSpPr>
        <p:spPr bwMode="white">
          <a:xfrm>
            <a:off x="0" y="0"/>
            <a:ext cx="12192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9" name="Rectangle 1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21" name="Rectangle 20"/>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22" name="Rectangle 21"/>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1" name="Rectangle 10"/>
          <p:cNvSpPr/>
          <p:nvPr/>
        </p:nvSpPr>
        <p:spPr>
          <a:xfrm>
            <a:off x="203200" y="1371600"/>
            <a:ext cx="11777472"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3" name="Rectangle 12"/>
          <p:cNvSpPr>
            <a:spLocks noChangeArrowheads="1"/>
          </p:cNvSpPr>
          <p:nvPr/>
        </p:nvSpPr>
        <p:spPr bwMode="auto">
          <a:xfrm>
            <a:off x="194564" y="6391656"/>
            <a:ext cx="11777472"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3" name="Text Placeholder 2"/>
          <p:cNvSpPr>
            <a:spLocks noGrp="1"/>
          </p:cNvSpPr>
          <p:nvPr>
            <p:ph type="body" idx="1"/>
          </p:nvPr>
        </p:nvSpPr>
        <p:spPr>
          <a:xfrm>
            <a:off x="402336" y="1524000"/>
            <a:ext cx="5386917"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Edit Master text styles</a:t>
            </a:r>
          </a:p>
        </p:txBody>
      </p:sp>
      <p:sp>
        <p:nvSpPr>
          <p:cNvPr id="4" name="Text Placeholder 3"/>
          <p:cNvSpPr>
            <a:spLocks noGrp="1"/>
          </p:cNvSpPr>
          <p:nvPr>
            <p:ph type="body" sz="half" idx="3"/>
          </p:nvPr>
        </p:nvSpPr>
        <p:spPr>
          <a:xfrm>
            <a:off x="6388441" y="1524000"/>
            <a:ext cx="5389033"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a:t>Edit Master text styles</a:t>
            </a:r>
          </a:p>
        </p:txBody>
      </p:sp>
      <p:sp>
        <p:nvSpPr>
          <p:cNvPr id="7" name="Date Placeholder 6"/>
          <p:cNvSpPr>
            <a:spLocks noGrp="1"/>
          </p:cNvSpPr>
          <p:nvPr>
            <p:ph type="dt" sz="half" idx="10"/>
          </p:nvPr>
        </p:nvSpPr>
        <p:spPr/>
        <p:txBody>
          <a:bodyPr/>
          <a:lstStyle/>
          <a:p>
            <a:fld id="{DFBB49E0-F77B-420A-B590-76CAA5F1D0A6}" type="datetime1">
              <a:rPr lang="en-US" smtClean="0"/>
              <a:pPr/>
              <a:t>12/2/2022</a:t>
            </a:fld>
            <a:endParaRPr lang="en-US"/>
          </a:p>
        </p:txBody>
      </p:sp>
      <p:sp>
        <p:nvSpPr>
          <p:cNvPr id="8" name="Footer Placeholder 7"/>
          <p:cNvSpPr>
            <a:spLocks noGrp="1"/>
          </p:cNvSpPr>
          <p:nvPr>
            <p:ph type="ftr" sz="quarter" idx="11"/>
          </p:nvPr>
        </p:nvSpPr>
        <p:spPr>
          <a:xfrm>
            <a:off x="406400" y="6409944"/>
            <a:ext cx="4775200" cy="365760"/>
          </a:xfrm>
        </p:spPr>
        <p:txBody>
          <a:bodyPr/>
          <a:lstStyle/>
          <a:p>
            <a:r>
              <a:rPr lang="en-US"/>
              <a:t>Advocating for Low-income Virginians Over 30 Years</a:t>
            </a:r>
          </a:p>
        </p:txBody>
      </p:sp>
      <p:sp>
        <p:nvSpPr>
          <p:cNvPr id="15" name="Straight Connector 14"/>
          <p:cNvSpPr>
            <a:spLocks noChangeShapeType="1"/>
          </p:cNvSpPr>
          <p:nvPr/>
        </p:nvSpPr>
        <p:spPr bwMode="auto">
          <a:xfrm>
            <a:off x="203200" y="128016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8" name="Rectangle 1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24" name="Content Placeholder 23"/>
          <p:cNvSpPr>
            <a:spLocks noGrp="1"/>
          </p:cNvSpPr>
          <p:nvPr>
            <p:ph sz="quarter" idx="2"/>
          </p:nvPr>
        </p:nvSpPr>
        <p:spPr>
          <a:xfrm>
            <a:off x="402336" y="2471383"/>
            <a:ext cx="5388864" cy="3818404"/>
          </a:xfrm>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Content Placeholder 25"/>
          <p:cNvSpPr>
            <a:spLocks noGrp="1"/>
          </p:cNvSpPr>
          <p:nvPr>
            <p:ph sz="quarter" idx="4"/>
          </p:nvPr>
        </p:nvSpPr>
        <p:spPr>
          <a:xfrm>
            <a:off x="6400800" y="2471383"/>
            <a:ext cx="5384800" cy="3822192"/>
          </a:xfrm>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Oval 24"/>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7" name="Oval 26"/>
          <p:cNvSpPr/>
          <p:nvPr/>
        </p:nvSpPr>
        <p:spPr>
          <a:xfrm>
            <a:off x="5815584" y="1050524"/>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9" name="Slide Number Placeholder 8"/>
          <p:cNvSpPr>
            <a:spLocks noGrp="1"/>
          </p:cNvSpPr>
          <p:nvPr>
            <p:ph type="sldNum" sz="quarter" idx="12"/>
          </p:nvPr>
        </p:nvSpPr>
        <p:spPr>
          <a:xfrm>
            <a:off x="5791200" y="1042417"/>
            <a:ext cx="609600" cy="441325"/>
          </a:xfrm>
        </p:spPr>
        <p:txBody>
          <a:bodyPr/>
          <a:lstStyle>
            <a:lvl1pPr algn="ctr">
              <a:defRPr/>
            </a:lvl1pPr>
          </a:lstStyle>
          <a:p>
            <a:fld id="{B31850C2-6145-4A13-8542-AF3ABE2764AE}" type="slidenum">
              <a:rPr lang="en-US" smtClean="0">
                <a:solidFill>
                  <a:srgbClr val="8CADAE">
                    <a:shade val="75000"/>
                  </a:srgbClr>
                </a:solidFill>
              </a:rPr>
              <a:pPr/>
              <a:t>‹#›</a:t>
            </a:fld>
            <a:endParaRPr lang="en-US">
              <a:solidFill>
                <a:srgbClr val="8CADAE">
                  <a:shade val="75000"/>
                </a:srgbClr>
              </a:solidFill>
            </a:endParaRPr>
          </a:p>
        </p:txBody>
      </p:sp>
      <p:sp>
        <p:nvSpPr>
          <p:cNvPr id="23" name="Title 22"/>
          <p:cNvSpPr>
            <a:spLocks noGrp="1"/>
          </p:cNvSpPr>
          <p:nvPr>
            <p:ph type="title"/>
          </p:nvPr>
        </p:nvSpPr>
        <p:spPr/>
        <p:txBody>
          <a:bodyPr rtlCol="0" anchor="b" anchorCtr="0"/>
          <a:lstStyle/>
          <a:p>
            <a:r>
              <a:rPr kumimoji="0" lang="en-US"/>
              <a:t>Click to edit Master title style</a:t>
            </a:r>
          </a:p>
        </p:txBody>
      </p:sp>
    </p:spTree>
    <p:extLst>
      <p:ext uri="{BB962C8B-B14F-4D97-AF65-F5344CB8AC3E}">
        <p14:creationId xmlns:p14="http://schemas.microsoft.com/office/powerpoint/2010/main" val="296307570"/>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E9BF5019-D6D4-4BF0-B706-604F807BEC71}" type="datetime1">
              <a:rPr lang="en-US" smtClean="0"/>
              <a:pPr/>
              <a:t>12/2/2022</a:t>
            </a:fld>
            <a:endParaRPr lang="en-US"/>
          </a:p>
        </p:txBody>
      </p:sp>
      <p:sp>
        <p:nvSpPr>
          <p:cNvPr id="4" name="Footer Placeholder 3"/>
          <p:cNvSpPr>
            <a:spLocks noGrp="1"/>
          </p:cNvSpPr>
          <p:nvPr>
            <p:ph type="ftr" sz="quarter" idx="11"/>
          </p:nvPr>
        </p:nvSpPr>
        <p:spPr/>
        <p:txBody>
          <a:bodyPr/>
          <a:lstStyle/>
          <a:p>
            <a:r>
              <a:rPr lang="en-US"/>
              <a:t>Advocating for Low-income Virginians Over 30 Years</a:t>
            </a:r>
          </a:p>
        </p:txBody>
      </p:sp>
      <p:sp>
        <p:nvSpPr>
          <p:cNvPr id="5" name="Slide Number Placeholder 4"/>
          <p:cNvSpPr>
            <a:spLocks noGrp="1"/>
          </p:cNvSpPr>
          <p:nvPr>
            <p:ph type="sldNum" sz="quarter" idx="12"/>
          </p:nvPr>
        </p:nvSpPr>
        <p:spPr>
          <a:xfrm>
            <a:off x="5791200" y="1036021"/>
            <a:ext cx="609600" cy="441325"/>
          </a:xfrm>
        </p:spPr>
        <p:txBody>
          <a:bodyPr/>
          <a:lstStyle/>
          <a:p>
            <a:fld id="{B31850C2-6145-4A13-8542-AF3ABE2764AE}" type="slidenum">
              <a:rPr lang="en-US" smtClean="0">
                <a:solidFill>
                  <a:srgbClr val="8CADAE">
                    <a:shade val="75000"/>
                  </a:srgbClr>
                </a:solidFill>
              </a:rPr>
              <a:pPr/>
              <a:t>‹#›</a:t>
            </a:fld>
            <a:endParaRPr lang="en-US">
              <a:solidFill>
                <a:srgbClr val="8CADAE">
                  <a:shade val="75000"/>
                </a:srgbClr>
              </a:solidFill>
            </a:endParaRPr>
          </a:p>
        </p:txBody>
      </p:sp>
    </p:spTree>
    <p:extLst>
      <p:ext uri="{BB962C8B-B14F-4D97-AF65-F5344CB8AC3E}">
        <p14:creationId xmlns:p14="http://schemas.microsoft.com/office/powerpoint/2010/main" val="40236653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8" name="Rectangle 7"/>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0" name="Rectangle 9"/>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9" name="Rectangle 8"/>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5" name="Rectangle 4"/>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6" name="Rectangle 5"/>
          <p:cNvSpPr>
            <a:spLocks noChangeArrowheads="1"/>
          </p:cNvSpPr>
          <p:nvPr/>
        </p:nvSpPr>
        <p:spPr bwMode="auto">
          <a:xfrm>
            <a:off x="203200" y="158496"/>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2" name="Date Placeholder 1"/>
          <p:cNvSpPr>
            <a:spLocks noGrp="1"/>
          </p:cNvSpPr>
          <p:nvPr>
            <p:ph type="dt" sz="half" idx="10"/>
          </p:nvPr>
        </p:nvSpPr>
        <p:spPr/>
        <p:txBody>
          <a:bodyPr/>
          <a:lstStyle/>
          <a:p>
            <a:fld id="{7C5FB382-A254-4BE6-922C-38A2077EE593}" type="datetime1">
              <a:rPr lang="en-US" smtClean="0"/>
              <a:pPr/>
              <a:t>12/2/2022</a:t>
            </a:fld>
            <a:endParaRPr lang="en-US"/>
          </a:p>
        </p:txBody>
      </p:sp>
      <p:sp>
        <p:nvSpPr>
          <p:cNvPr id="3" name="Footer Placeholder 2"/>
          <p:cNvSpPr>
            <a:spLocks noGrp="1"/>
          </p:cNvSpPr>
          <p:nvPr>
            <p:ph type="ftr" sz="quarter" idx="11"/>
          </p:nvPr>
        </p:nvSpPr>
        <p:spPr/>
        <p:txBody>
          <a:bodyPr/>
          <a:lstStyle/>
          <a:p>
            <a:r>
              <a:rPr lang="en-US"/>
              <a:t>Advocating for Low-income Virginians Over 30 Years</a:t>
            </a:r>
          </a:p>
        </p:txBody>
      </p:sp>
      <p:sp>
        <p:nvSpPr>
          <p:cNvPr id="4" name="Slide Number Placeholder 3"/>
          <p:cNvSpPr>
            <a:spLocks noGrp="1"/>
          </p:cNvSpPr>
          <p:nvPr>
            <p:ph type="sldNum" sz="quarter" idx="12"/>
          </p:nvPr>
        </p:nvSpPr>
        <p:spPr>
          <a:xfrm>
            <a:off x="5689600" y="6324600"/>
            <a:ext cx="812800" cy="441324"/>
          </a:xfrm>
        </p:spPr>
        <p:txBody>
          <a:bodyPr/>
          <a:lstStyle>
            <a:lvl1pPr>
              <a:defRPr>
                <a:solidFill>
                  <a:srgbClr val="FFFFFF"/>
                </a:solidFill>
              </a:defRPr>
            </a:lvl1pPr>
          </a:lstStyle>
          <a:p>
            <a:fld id="{B31850C2-6145-4A13-8542-AF3ABE2764AE}" type="slidenum">
              <a:rPr lang="en-US" smtClean="0"/>
              <a:pPr/>
              <a:t>‹#›</a:t>
            </a:fld>
            <a:endParaRPr lang="en-US"/>
          </a:p>
        </p:txBody>
      </p:sp>
      <p:pic>
        <p:nvPicPr>
          <p:cNvPr id="11" name="Picture 10">
            <a:extLst>
              <a:ext uri="{FF2B5EF4-FFF2-40B4-BE49-F238E27FC236}">
                <a16:creationId xmlns:a16="http://schemas.microsoft.com/office/drawing/2014/main" id="{19990BB3-EE99-4B6E-AC41-838D0E2EA66D}"/>
              </a:ext>
            </a:extLst>
          </p:cNvPr>
          <p:cNvPicPr>
            <a:picLocks noChangeAspect="1"/>
          </p:cNvPicPr>
          <p:nvPr userDrawn="1"/>
        </p:nvPicPr>
        <p:blipFill>
          <a:blip r:embed="rId2"/>
          <a:stretch>
            <a:fillRect/>
          </a:stretch>
        </p:blipFill>
        <p:spPr>
          <a:xfrm>
            <a:off x="10526174" y="67057"/>
            <a:ext cx="1560711" cy="1115665"/>
          </a:xfrm>
          <a:prstGeom prst="rect">
            <a:avLst/>
          </a:prstGeom>
        </p:spPr>
      </p:pic>
    </p:spTree>
    <p:extLst>
      <p:ext uri="{BB962C8B-B14F-4D97-AF65-F5344CB8AC3E}">
        <p14:creationId xmlns:p14="http://schemas.microsoft.com/office/powerpoint/2010/main" val="37499438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203200" y="152400"/>
            <a:ext cx="11777472"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8" name="Rectangle 17"/>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6" name="Rectangle 15"/>
          <p:cNvSpPr>
            <a:spLocks noChangeArrowheads="1"/>
          </p:cNvSpPr>
          <p:nvPr/>
        </p:nvSpPr>
        <p:spPr bwMode="white">
          <a:xfrm>
            <a:off x="0" y="0"/>
            <a:ext cx="12192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7" name="Rectangle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3" name="Rectangle 12"/>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 name="Title 1"/>
          <p:cNvSpPr>
            <a:spLocks noGrp="1"/>
          </p:cNvSpPr>
          <p:nvPr>
            <p:ph type="title"/>
          </p:nvPr>
        </p:nvSpPr>
        <p:spPr>
          <a:xfrm>
            <a:off x="508000" y="914400"/>
            <a:ext cx="3149600" cy="990600"/>
          </a:xfrm>
        </p:spPr>
        <p:txBody>
          <a:bodyPr anchor="b">
            <a:noAutofit/>
          </a:bodyPr>
          <a:lstStyle>
            <a:lvl1pPr algn="l">
              <a:buNone/>
              <a:defRPr sz="2200" b="1">
                <a:solidFill>
                  <a:srgbClr val="FFFFFF"/>
                </a:solidFill>
              </a:defRPr>
            </a:lvl1pPr>
          </a:lstStyle>
          <a:p>
            <a:r>
              <a:rPr kumimoji="0" lang="en-US"/>
              <a:t>Click to edit Master title style</a:t>
            </a:r>
          </a:p>
        </p:txBody>
      </p:sp>
      <p:sp>
        <p:nvSpPr>
          <p:cNvPr id="3" name="Text Placeholder 2"/>
          <p:cNvSpPr>
            <a:spLocks noGrp="1"/>
          </p:cNvSpPr>
          <p:nvPr>
            <p:ph type="body" idx="2"/>
          </p:nvPr>
        </p:nvSpPr>
        <p:spPr>
          <a:xfrm>
            <a:off x="508000" y="1981201"/>
            <a:ext cx="31496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a:t>Edit Master text styles</a:t>
            </a:r>
          </a:p>
        </p:txBody>
      </p:sp>
      <p:sp>
        <p:nvSpPr>
          <p:cNvPr id="8" name="Rectangle 7"/>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9" name="Straight Connector 8"/>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20" name="Content Placeholder 19"/>
          <p:cNvSpPr>
            <a:spLocks noGrp="1"/>
          </p:cNvSpPr>
          <p:nvPr>
            <p:ph sz="quarter" idx="1"/>
          </p:nvPr>
        </p:nvSpPr>
        <p:spPr>
          <a:xfrm>
            <a:off x="4165600" y="685800"/>
            <a:ext cx="7518400" cy="5410200"/>
          </a:xfrm>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Oval 9"/>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1" name="Oval 10"/>
          <p:cNvSpPr/>
          <p:nvPr/>
        </p:nvSpPr>
        <p:spPr>
          <a:xfrm>
            <a:off x="1853184" y="323088"/>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7" name="Slide Number Placeholder 6"/>
          <p:cNvSpPr>
            <a:spLocks noGrp="1"/>
          </p:cNvSpPr>
          <p:nvPr>
            <p:ph type="sldNum" sz="quarter" idx="12"/>
          </p:nvPr>
        </p:nvSpPr>
        <p:spPr>
          <a:xfrm>
            <a:off x="1828800" y="312739"/>
            <a:ext cx="609600" cy="441325"/>
          </a:xfrm>
        </p:spPr>
        <p:txBody>
          <a:bodyPr/>
          <a:lstStyle>
            <a:lvl1pPr>
              <a:defRPr>
                <a:solidFill>
                  <a:schemeClr val="accent3">
                    <a:shade val="75000"/>
                  </a:schemeClr>
                </a:solidFill>
              </a:defRPr>
            </a:lvl1pPr>
          </a:lstStyle>
          <a:p>
            <a:fld id="{B31850C2-6145-4A13-8542-AF3ABE2764AE}" type="slidenum">
              <a:rPr lang="en-US" smtClean="0">
                <a:solidFill>
                  <a:srgbClr val="8CADAE">
                    <a:shade val="75000"/>
                  </a:srgbClr>
                </a:solidFill>
              </a:rPr>
              <a:pPr/>
              <a:t>‹#›</a:t>
            </a:fld>
            <a:endParaRPr lang="en-US">
              <a:solidFill>
                <a:srgbClr val="8CADAE">
                  <a:shade val="75000"/>
                </a:srgbClr>
              </a:solidFill>
            </a:endParaRPr>
          </a:p>
        </p:txBody>
      </p:sp>
      <p:sp>
        <p:nvSpPr>
          <p:cNvPr id="21" name="Rectangle 20"/>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5" name="Date Placeholder 4"/>
          <p:cNvSpPr>
            <a:spLocks noGrp="1"/>
          </p:cNvSpPr>
          <p:nvPr>
            <p:ph type="dt" sz="half" idx="10"/>
          </p:nvPr>
        </p:nvSpPr>
        <p:spPr/>
        <p:txBody>
          <a:bodyPr/>
          <a:lstStyle/>
          <a:p>
            <a:fld id="{88021D6E-33D0-44D3-8459-FC5701B16252}" type="datetime1">
              <a:rPr lang="en-US" smtClean="0"/>
              <a:pPr/>
              <a:t>12/2/2022</a:t>
            </a:fld>
            <a:endParaRPr lang="en-US"/>
          </a:p>
        </p:txBody>
      </p:sp>
      <p:sp>
        <p:nvSpPr>
          <p:cNvPr id="6" name="Footer Placeholder 5"/>
          <p:cNvSpPr>
            <a:spLocks noGrp="1"/>
          </p:cNvSpPr>
          <p:nvPr>
            <p:ph type="ftr" sz="quarter" idx="11"/>
          </p:nvPr>
        </p:nvSpPr>
        <p:spPr>
          <a:xfrm>
            <a:off x="402336" y="6410848"/>
            <a:ext cx="4511040" cy="365760"/>
          </a:xfrm>
        </p:spPr>
        <p:txBody>
          <a:bodyPr/>
          <a:lstStyle/>
          <a:p>
            <a:r>
              <a:rPr lang="en-US"/>
              <a:t>Advocating for Low-income Virginians Over 30 Years</a:t>
            </a:r>
          </a:p>
        </p:txBody>
      </p:sp>
      <p:pic>
        <p:nvPicPr>
          <p:cNvPr id="22" name="Picture 21">
            <a:extLst>
              <a:ext uri="{FF2B5EF4-FFF2-40B4-BE49-F238E27FC236}">
                <a16:creationId xmlns:a16="http://schemas.microsoft.com/office/drawing/2014/main" id="{6077C957-E822-4782-B5C9-E04540BAB072}"/>
              </a:ext>
            </a:extLst>
          </p:cNvPr>
          <p:cNvPicPr>
            <a:picLocks noChangeAspect="1"/>
          </p:cNvPicPr>
          <p:nvPr userDrawn="1"/>
        </p:nvPicPr>
        <p:blipFill>
          <a:blip r:embed="rId2"/>
          <a:stretch>
            <a:fillRect/>
          </a:stretch>
        </p:blipFill>
        <p:spPr>
          <a:xfrm>
            <a:off x="10526174" y="67057"/>
            <a:ext cx="1560711" cy="1115665"/>
          </a:xfrm>
          <a:prstGeom prst="rect">
            <a:avLst/>
          </a:prstGeom>
        </p:spPr>
      </p:pic>
    </p:spTree>
    <p:extLst>
      <p:ext uri="{BB962C8B-B14F-4D97-AF65-F5344CB8AC3E}">
        <p14:creationId xmlns:p14="http://schemas.microsoft.com/office/powerpoint/2010/main" val="38403485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D9500-93F4-456B-B68F-9C60D77925C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664FBD-006F-4122-8643-EED5B1C56E9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F9B707-E0A4-463D-8AAA-1878E822F580}"/>
              </a:ext>
            </a:extLst>
          </p:cNvPr>
          <p:cNvSpPr>
            <a:spLocks noGrp="1"/>
          </p:cNvSpPr>
          <p:nvPr>
            <p:ph type="dt" sz="half" idx="10"/>
          </p:nvPr>
        </p:nvSpPr>
        <p:spPr/>
        <p:txBody>
          <a:bodyPr/>
          <a:lstStyle/>
          <a:p>
            <a:fld id="{F28AA779-FE70-4AAE-94E8-381D2341D6D6}" type="datetimeFigureOut">
              <a:rPr lang="en-US" smtClean="0"/>
              <a:t>12/2/2022</a:t>
            </a:fld>
            <a:endParaRPr lang="en-US"/>
          </a:p>
        </p:txBody>
      </p:sp>
      <p:sp>
        <p:nvSpPr>
          <p:cNvPr id="5" name="Footer Placeholder 4">
            <a:extLst>
              <a:ext uri="{FF2B5EF4-FFF2-40B4-BE49-F238E27FC236}">
                <a16:creationId xmlns:a16="http://schemas.microsoft.com/office/drawing/2014/main" id="{5CC0F737-D35F-44E2-94C9-E57AB63063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745B2D-640A-488E-A3E5-E2F196A9685A}"/>
              </a:ext>
            </a:extLst>
          </p:cNvPr>
          <p:cNvSpPr>
            <a:spLocks noGrp="1"/>
          </p:cNvSpPr>
          <p:nvPr>
            <p:ph type="sldNum" sz="quarter" idx="12"/>
          </p:nvPr>
        </p:nvSpPr>
        <p:spPr/>
        <p:txBody>
          <a:bodyPr/>
          <a:lstStyle/>
          <a:p>
            <a:fld id="{CD191D15-72D3-4FAD-86A7-61D8E9220851}" type="slidenum">
              <a:rPr lang="en-US" smtClean="0"/>
              <a:t>‹#›</a:t>
            </a:fld>
            <a:endParaRPr lang="en-US"/>
          </a:p>
        </p:txBody>
      </p:sp>
    </p:spTree>
    <p:extLst>
      <p:ext uri="{BB962C8B-B14F-4D97-AF65-F5344CB8AC3E}">
        <p14:creationId xmlns:p14="http://schemas.microsoft.com/office/powerpoint/2010/main" val="33029013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9" name="Rectangle 1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6" name="Rectangle 15"/>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7" name="Rectangle 16"/>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20" name="Rectangle 19"/>
          <p:cNvSpPr>
            <a:spLocks noChangeArrowheads="1"/>
          </p:cNvSpPr>
          <p:nvPr/>
        </p:nvSpPr>
        <p:spPr bwMode="auto">
          <a:xfrm>
            <a:off x="203200" y="152400"/>
            <a:ext cx="11777472"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8" name="Rectangle 7"/>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5" name="Rectangle 14"/>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2" name="Oval 11"/>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3" name="Oval 12"/>
          <p:cNvSpPr/>
          <p:nvPr/>
        </p:nvSpPr>
        <p:spPr>
          <a:xfrm>
            <a:off x="1853184" y="323088"/>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7" name="Slide Number Placeholder 6"/>
          <p:cNvSpPr>
            <a:spLocks noGrp="1"/>
          </p:cNvSpPr>
          <p:nvPr>
            <p:ph type="sldNum" sz="quarter" idx="12"/>
          </p:nvPr>
        </p:nvSpPr>
        <p:spPr>
          <a:xfrm>
            <a:off x="1828800" y="312739"/>
            <a:ext cx="609600" cy="441325"/>
          </a:xfrm>
        </p:spPr>
        <p:txBody>
          <a:bodyPr/>
          <a:lstStyle/>
          <a:p>
            <a:fld id="{B31850C2-6145-4A13-8542-AF3ABE2764AE}" type="slidenum">
              <a:rPr lang="en-US" smtClean="0">
                <a:solidFill>
                  <a:srgbClr val="8CADAE">
                    <a:shade val="75000"/>
                  </a:srgbClr>
                </a:solidFill>
              </a:rPr>
              <a:pPr/>
              <a:t>‹#›</a:t>
            </a:fld>
            <a:endParaRPr lang="en-US">
              <a:solidFill>
                <a:srgbClr val="8CADAE">
                  <a:shade val="75000"/>
                </a:srgbClr>
              </a:solidFill>
            </a:endParaRPr>
          </a:p>
        </p:txBody>
      </p:sp>
      <p:sp>
        <p:nvSpPr>
          <p:cNvPr id="2" name="Title 1"/>
          <p:cNvSpPr>
            <a:spLocks noGrp="1"/>
          </p:cNvSpPr>
          <p:nvPr>
            <p:ph type="title"/>
          </p:nvPr>
        </p:nvSpPr>
        <p:spPr>
          <a:xfrm>
            <a:off x="4000500" y="5029200"/>
            <a:ext cx="7823200" cy="1219200"/>
          </a:xfrm>
        </p:spPr>
        <p:txBody>
          <a:bodyPr anchor="t">
            <a:noAutofit/>
          </a:bodyPr>
          <a:lstStyle>
            <a:lvl1pPr algn="l">
              <a:buNone/>
              <a:defRPr sz="2400" b="1">
                <a:solidFill>
                  <a:schemeClr val="tx2"/>
                </a:solidFill>
              </a:defRPr>
            </a:lvl1pPr>
          </a:lstStyle>
          <a:p>
            <a:r>
              <a:rPr kumimoji="0" lang="en-US"/>
              <a:t>Click to edit Master title style</a:t>
            </a:r>
          </a:p>
        </p:txBody>
      </p:sp>
      <p:sp>
        <p:nvSpPr>
          <p:cNvPr id="3" name="Picture Placeholder 2"/>
          <p:cNvSpPr>
            <a:spLocks noGrp="1"/>
          </p:cNvSpPr>
          <p:nvPr>
            <p:ph type="pic" idx="1"/>
          </p:nvPr>
        </p:nvSpPr>
        <p:spPr>
          <a:xfrm>
            <a:off x="4000500" y="609600"/>
            <a:ext cx="7823200" cy="4267200"/>
          </a:xfrm>
        </p:spPr>
        <p:txBody>
          <a:bodyPr/>
          <a:lstStyle>
            <a:lvl1pPr marL="0" indent="0">
              <a:buNone/>
              <a:defRPr sz="3200"/>
            </a:lvl1pPr>
          </a:lstStyle>
          <a:p>
            <a:r>
              <a:rPr kumimoji="0" lang="en-US"/>
              <a:t>Click icon to add picture</a:t>
            </a:r>
          </a:p>
        </p:txBody>
      </p:sp>
      <p:sp>
        <p:nvSpPr>
          <p:cNvPr id="4" name="Text Placeholder 3"/>
          <p:cNvSpPr>
            <a:spLocks noGrp="1"/>
          </p:cNvSpPr>
          <p:nvPr>
            <p:ph type="body" sz="half" idx="2"/>
          </p:nvPr>
        </p:nvSpPr>
        <p:spPr>
          <a:xfrm>
            <a:off x="508000" y="990600"/>
            <a:ext cx="32512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a:t>Edit Master text styles</a:t>
            </a:r>
          </a:p>
        </p:txBody>
      </p:sp>
      <p:sp>
        <p:nvSpPr>
          <p:cNvPr id="22" name="Rectangle 21"/>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5" name="Date Placeholder 4"/>
          <p:cNvSpPr>
            <a:spLocks noGrp="1"/>
          </p:cNvSpPr>
          <p:nvPr>
            <p:ph type="dt" sz="half" idx="10"/>
          </p:nvPr>
        </p:nvSpPr>
        <p:spPr>
          <a:xfrm>
            <a:off x="7717536" y="6404984"/>
            <a:ext cx="4059936" cy="365760"/>
          </a:xfrm>
        </p:spPr>
        <p:txBody>
          <a:bodyPr/>
          <a:lstStyle/>
          <a:p>
            <a:fld id="{DD498120-F2DA-463F-BCC8-2DBB733DB84B}" type="datetime1">
              <a:rPr lang="en-US" smtClean="0"/>
              <a:pPr/>
              <a:t>12/2/2022</a:t>
            </a:fld>
            <a:endParaRPr lang="en-US"/>
          </a:p>
        </p:txBody>
      </p:sp>
      <p:sp>
        <p:nvSpPr>
          <p:cNvPr id="6" name="Footer Placeholder 5"/>
          <p:cNvSpPr>
            <a:spLocks noGrp="1"/>
          </p:cNvSpPr>
          <p:nvPr>
            <p:ph type="ftr" sz="quarter" idx="11"/>
          </p:nvPr>
        </p:nvSpPr>
        <p:spPr>
          <a:xfrm>
            <a:off x="402336" y="6410848"/>
            <a:ext cx="4779264" cy="365760"/>
          </a:xfrm>
        </p:spPr>
        <p:txBody>
          <a:bodyPr/>
          <a:lstStyle/>
          <a:p>
            <a:r>
              <a:rPr lang="en-US"/>
              <a:t>Advocating for Low-income Virginians Over 30 Years</a:t>
            </a:r>
          </a:p>
        </p:txBody>
      </p:sp>
      <p:pic>
        <p:nvPicPr>
          <p:cNvPr id="23" name="Picture 22">
            <a:extLst>
              <a:ext uri="{FF2B5EF4-FFF2-40B4-BE49-F238E27FC236}">
                <a16:creationId xmlns:a16="http://schemas.microsoft.com/office/drawing/2014/main" id="{27BC3497-75F4-4064-A191-13380B6D231A}"/>
              </a:ext>
            </a:extLst>
          </p:cNvPr>
          <p:cNvPicPr>
            <a:picLocks noChangeAspect="1"/>
          </p:cNvPicPr>
          <p:nvPr userDrawn="1"/>
        </p:nvPicPr>
        <p:blipFill>
          <a:blip r:embed="rId2"/>
          <a:stretch>
            <a:fillRect/>
          </a:stretch>
        </p:blipFill>
        <p:spPr>
          <a:xfrm>
            <a:off x="10526174" y="67057"/>
            <a:ext cx="1560711" cy="1115665"/>
          </a:xfrm>
          <a:prstGeom prst="rect">
            <a:avLst/>
          </a:prstGeom>
        </p:spPr>
      </p:pic>
    </p:spTree>
    <p:extLst>
      <p:ext uri="{BB962C8B-B14F-4D97-AF65-F5344CB8AC3E}">
        <p14:creationId xmlns:p14="http://schemas.microsoft.com/office/powerpoint/2010/main" val="18843813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8A91E8E-638E-42E7-937E-6519ED3121D4}" type="datetime1">
              <a:rPr lang="en-US" smtClean="0"/>
              <a:pPr/>
              <a:t>12/2/2022</a:t>
            </a:fld>
            <a:endParaRPr lang="en-US"/>
          </a:p>
        </p:txBody>
      </p:sp>
      <p:sp>
        <p:nvSpPr>
          <p:cNvPr id="5" name="Footer Placeholder 4"/>
          <p:cNvSpPr>
            <a:spLocks noGrp="1"/>
          </p:cNvSpPr>
          <p:nvPr>
            <p:ph type="ftr" sz="quarter" idx="11"/>
          </p:nvPr>
        </p:nvSpPr>
        <p:spPr/>
        <p:txBody>
          <a:bodyPr/>
          <a:lstStyle/>
          <a:p>
            <a:r>
              <a:rPr lang="en-US"/>
              <a:t>Advocating for Low-income Virginians Over 30 Years</a:t>
            </a:r>
          </a:p>
        </p:txBody>
      </p:sp>
      <p:sp>
        <p:nvSpPr>
          <p:cNvPr id="6" name="Slide Number Placeholder 5"/>
          <p:cNvSpPr>
            <a:spLocks noGrp="1"/>
          </p:cNvSpPr>
          <p:nvPr>
            <p:ph type="sldNum" sz="quarter" idx="12"/>
          </p:nvPr>
        </p:nvSpPr>
        <p:spPr/>
        <p:txBody>
          <a:bodyPr/>
          <a:lstStyle/>
          <a:p>
            <a:fld id="{B31850C2-6145-4A13-8542-AF3ABE2764AE}" type="slidenum">
              <a:rPr lang="en-US" smtClean="0">
                <a:solidFill>
                  <a:srgbClr val="8CADAE">
                    <a:shade val="75000"/>
                  </a:srgbClr>
                </a:solidFill>
              </a:rPr>
              <a:pPr/>
              <a:t>‹#›</a:t>
            </a:fld>
            <a:endParaRPr lang="en-US">
              <a:solidFill>
                <a:srgbClr val="8CADAE">
                  <a:shade val="75000"/>
                </a:srgbClr>
              </a:solidFill>
            </a:endParaRPr>
          </a:p>
        </p:txBody>
      </p:sp>
    </p:spTree>
    <p:extLst>
      <p:ext uri="{BB962C8B-B14F-4D97-AF65-F5344CB8AC3E}">
        <p14:creationId xmlns:p14="http://schemas.microsoft.com/office/powerpoint/2010/main" val="2720828951"/>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8" name="Rectangle 7"/>
          <p:cNvSpPr>
            <a:spLocks noChangeArrowheads="1"/>
          </p:cNvSpPr>
          <p:nvPr/>
        </p:nvSpPr>
        <p:spPr bwMode="white">
          <a:xfrm>
            <a:off x="9347200" y="0"/>
            <a:ext cx="28448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9" name="Rectangle 8"/>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0" name="Rectangle 9"/>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1" name="Rectangle 10"/>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2" name="Rectangle 11"/>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3" name="Straight Connector 12"/>
          <p:cNvSpPr>
            <a:spLocks noChangeShapeType="1"/>
          </p:cNvSpPr>
          <p:nvPr/>
        </p:nvSpPr>
        <p:spPr bwMode="auto">
          <a:xfrm rot="5400000">
            <a:off x="6403340"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4" name="Oval 13"/>
          <p:cNvSpPr/>
          <p:nvPr/>
        </p:nvSpPr>
        <p:spPr>
          <a:xfrm>
            <a:off x="9119616" y="2925763"/>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5" name="Oval 14"/>
          <p:cNvSpPr/>
          <p:nvPr/>
        </p:nvSpPr>
        <p:spPr>
          <a:xfrm>
            <a:off x="9245600" y="3020251"/>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6" name="Slide Number Placeholder 5"/>
          <p:cNvSpPr>
            <a:spLocks noGrp="1"/>
          </p:cNvSpPr>
          <p:nvPr>
            <p:ph type="sldNum" sz="quarter" idx="12"/>
          </p:nvPr>
        </p:nvSpPr>
        <p:spPr>
          <a:xfrm>
            <a:off x="9221216" y="3009902"/>
            <a:ext cx="609600" cy="441325"/>
          </a:xfrm>
        </p:spPr>
        <p:txBody>
          <a:bodyPr/>
          <a:lstStyle/>
          <a:p>
            <a:fld id="{B31850C2-6145-4A13-8542-AF3ABE2764AE}" type="slidenum">
              <a:rPr lang="en-US" smtClean="0">
                <a:solidFill>
                  <a:srgbClr val="8CADAE">
                    <a:shade val="75000"/>
                  </a:srgbClr>
                </a:solidFill>
              </a:rPr>
              <a:pPr/>
              <a:t>‹#›</a:t>
            </a:fld>
            <a:endParaRPr lang="en-US">
              <a:solidFill>
                <a:srgbClr val="8CADAE">
                  <a:shade val="75000"/>
                </a:srgbClr>
              </a:solidFill>
            </a:endParaRPr>
          </a:p>
        </p:txBody>
      </p:sp>
      <p:sp>
        <p:nvSpPr>
          <p:cNvPr id="3" name="Vertical Text Placeholder 2"/>
          <p:cNvSpPr>
            <a:spLocks noGrp="1"/>
          </p:cNvSpPr>
          <p:nvPr>
            <p:ph type="body" orient="vert" idx="1"/>
          </p:nvPr>
        </p:nvSpPr>
        <p:spPr>
          <a:xfrm>
            <a:off x="406400" y="304800"/>
            <a:ext cx="8737600" cy="5821366"/>
          </a:xfrm>
        </p:spPr>
        <p:txBody>
          <a:bodyPr vert="eaVer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2650814-2C10-4CD1-9216-036F57ED4CA3}" type="datetime1">
              <a:rPr lang="en-US" smtClean="0"/>
              <a:pPr/>
              <a:t>12/2/2022</a:t>
            </a:fld>
            <a:endParaRPr lang="en-US"/>
          </a:p>
        </p:txBody>
      </p:sp>
      <p:sp>
        <p:nvSpPr>
          <p:cNvPr id="5" name="Footer Placeholder 4"/>
          <p:cNvSpPr>
            <a:spLocks noGrp="1"/>
          </p:cNvSpPr>
          <p:nvPr>
            <p:ph type="ftr" sz="quarter" idx="11"/>
          </p:nvPr>
        </p:nvSpPr>
        <p:spPr/>
        <p:txBody>
          <a:bodyPr/>
          <a:lstStyle/>
          <a:p>
            <a:r>
              <a:rPr lang="en-US"/>
              <a:t>Advocating for Low-income Virginians Over 30 Years</a:t>
            </a:r>
          </a:p>
        </p:txBody>
      </p:sp>
      <p:sp>
        <p:nvSpPr>
          <p:cNvPr id="2" name="Vertical Title 1"/>
          <p:cNvSpPr>
            <a:spLocks noGrp="1"/>
          </p:cNvSpPr>
          <p:nvPr>
            <p:ph type="title" orient="vert"/>
          </p:nvPr>
        </p:nvSpPr>
        <p:spPr>
          <a:xfrm>
            <a:off x="9855200" y="304802"/>
            <a:ext cx="1930400" cy="5851525"/>
          </a:xfrm>
        </p:spPr>
        <p:txBody>
          <a:bodyPr vert="eaVert"/>
          <a:lstStyle/>
          <a:p>
            <a:r>
              <a:rPr kumimoji="0" lang="en-US"/>
              <a:t>Click to edit Master title style</a:t>
            </a:r>
          </a:p>
        </p:txBody>
      </p:sp>
      <p:pic>
        <p:nvPicPr>
          <p:cNvPr id="16" name="Picture 15">
            <a:extLst>
              <a:ext uri="{FF2B5EF4-FFF2-40B4-BE49-F238E27FC236}">
                <a16:creationId xmlns:a16="http://schemas.microsoft.com/office/drawing/2014/main" id="{3C45CF98-09AD-4DCF-A1B2-A58768AF5F36}"/>
              </a:ext>
            </a:extLst>
          </p:cNvPr>
          <p:cNvPicPr>
            <a:picLocks noChangeAspect="1"/>
          </p:cNvPicPr>
          <p:nvPr userDrawn="1"/>
        </p:nvPicPr>
        <p:blipFill>
          <a:blip r:embed="rId2"/>
          <a:stretch>
            <a:fillRect/>
          </a:stretch>
        </p:blipFill>
        <p:spPr>
          <a:xfrm>
            <a:off x="10526174" y="67057"/>
            <a:ext cx="1560711" cy="1115665"/>
          </a:xfrm>
          <a:prstGeom prst="rect">
            <a:avLst/>
          </a:prstGeom>
        </p:spPr>
      </p:pic>
    </p:spTree>
    <p:extLst>
      <p:ext uri="{BB962C8B-B14F-4D97-AF65-F5344CB8AC3E}">
        <p14:creationId xmlns:p14="http://schemas.microsoft.com/office/powerpoint/2010/main" val="1152576432"/>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a:extLst>
              <a:ext uri="{FF2B5EF4-FFF2-40B4-BE49-F238E27FC236}">
                <a16:creationId xmlns:a16="http://schemas.microsoft.com/office/drawing/2014/main" id="{A58E5C0B-89FF-B14A-AAAF-958E9EBC0A91}"/>
              </a:ext>
            </a:extLst>
          </p:cNvPr>
          <p:cNvPicPr>
            <a:picLocks noChangeAspect="1"/>
          </p:cNvPicPr>
          <p:nvPr userDrawn="1"/>
        </p:nvPicPr>
        <p:blipFill>
          <a:blip r:embed="rId2">
            <a:duotone>
              <a:schemeClr val="bg2">
                <a:shade val="45000"/>
                <a:satMod val="135000"/>
              </a:schemeClr>
              <a:prstClr val="white"/>
            </a:duotone>
          </a:blip>
          <a:stretch>
            <a:fillRect/>
          </a:stretch>
        </p:blipFill>
        <p:spPr>
          <a:xfrm>
            <a:off x="161989" y="6308726"/>
            <a:ext cx="5934012" cy="418689"/>
          </a:xfrm>
          <a:prstGeom prst="rect">
            <a:avLst/>
          </a:prstGeom>
        </p:spPr>
      </p:pic>
    </p:spTree>
    <p:extLst>
      <p:ext uri="{BB962C8B-B14F-4D97-AF65-F5344CB8AC3E}">
        <p14:creationId xmlns:p14="http://schemas.microsoft.com/office/powerpoint/2010/main" val="39731272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Goldtop 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10" name="Picture 9" descr="PPT_BG_new.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1804416"/>
          </a:xfrm>
          <a:prstGeom prst="rect">
            <a:avLst/>
          </a:prstGeom>
        </p:spPr>
      </p:pic>
      <p:pic>
        <p:nvPicPr>
          <p:cNvPr id="5" name="Picture 4">
            <a:extLst>
              <a:ext uri="{FF2B5EF4-FFF2-40B4-BE49-F238E27FC236}">
                <a16:creationId xmlns:a16="http://schemas.microsoft.com/office/drawing/2014/main" id="{9159C11B-971E-9B4C-81AB-64876DAE47EC}"/>
              </a:ext>
            </a:extLst>
          </p:cNvPr>
          <p:cNvPicPr>
            <a:picLocks noChangeAspect="1"/>
          </p:cNvPicPr>
          <p:nvPr userDrawn="1"/>
        </p:nvPicPr>
        <p:blipFill>
          <a:blip r:embed="rId3"/>
          <a:stretch>
            <a:fillRect/>
          </a:stretch>
        </p:blipFill>
        <p:spPr>
          <a:xfrm>
            <a:off x="914400" y="702310"/>
            <a:ext cx="5614477" cy="955040"/>
          </a:xfrm>
          <a:prstGeom prst="rect">
            <a:avLst/>
          </a:prstGeom>
        </p:spPr>
      </p:pic>
    </p:spTree>
    <p:extLst>
      <p:ext uri="{BB962C8B-B14F-4D97-AF65-F5344CB8AC3E}">
        <p14:creationId xmlns:p14="http://schemas.microsoft.com/office/powerpoint/2010/main" val="27535331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a:extLst>
              <a:ext uri="{FF2B5EF4-FFF2-40B4-BE49-F238E27FC236}">
                <a16:creationId xmlns:a16="http://schemas.microsoft.com/office/drawing/2014/main" id="{B45A2956-4282-A049-B6A3-9A4830332417}"/>
              </a:ext>
            </a:extLst>
          </p:cNvPr>
          <p:cNvPicPr>
            <a:picLocks noChangeAspect="1"/>
          </p:cNvPicPr>
          <p:nvPr userDrawn="1"/>
        </p:nvPicPr>
        <p:blipFill>
          <a:blip r:embed="rId2">
            <a:duotone>
              <a:schemeClr val="bg2">
                <a:shade val="45000"/>
                <a:satMod val="135000"/>
              </a:schemeClr>
              <a:prstClr val="white"/>
            </a:duotone>
          </a:blip>
          <a:stretch>
            <a:fillRect/>
          </a:stretch>
        </p:blipFill>
        <p:spPr>
          <a:xfrm>
            <a:off x="161989" y="6308726"/>
            <a:ext cx="5934012" cy="418689"/>
          </a:xfrm>
          <a:prstGeom prst="rect">
            <a:avLst/>
          </a:prstGeom>
        </p:spPr>
      </p:pic>
    </p:spTree>
    <p:extLst>
      <p:ext uri="{BB962C8B-B14F-4D97-AF65-F5344CB8AC3E}">
        <p14:creationId xmlns:p14="http://schemas.microsoft.com/office/powerpoint/2010/main" val="3606073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61253-3132-4AD7-8450-C92DC72EEF5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DAF1C70-48BD-43A5-9BFE-4B4EBAEBCD5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E15372E-5FB4-4490-9F18-E5C9D43ED5F4}"/>
              </a:ext>
            </a:extLst>
          </p:cNvPr>
          <p:cNvSpPr>
            <a:spLocks noGrp="1"/>
          </p:cNvSpPr>
          <p:nvPr>
            <p:ph type="dt" sz="half" idx="10"/>
          </p:nvPr>
        </p:nvSpPr>
        <p:spPr/>
        <p:txBody>
          <a:bodyPr/>
          <a:lstStyle/>
          <a:p>
            <a:fld id="{F28AA779-FE70-4AAE-94E8-381D2341D6D6}" type="datetimeFigureOut">
              <a:rPr lang="en-US" smtClean="0"/>
              <a:t>12/2/2022</a:t>
            </a:fld>
            <a:endParaRPr lang="en-US"/>
          </a:p>
        </p:txBody>
      </p:sp>
      <p:sp>
        <p:nvSpPr>
          <p:cNvPr id="5" name="Footer Placeholder 4">
            <a:extLst>
              <a:ext uri="{FF2B5EF4-FFF2-40B4-BE49-F238E27FC236}">
                <a16:creationId xmlns:a16="http://schemas.microsoft.com/office/drawing/2014/main" id="{6C9606FE-037B-4C4E-B133-F0FBC753C1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18174C-41D4-496B-8486-54DA059364BC}"/>
              </a:ext>
            </a:extLst>
          </p:cNvPr>
          <p:cNvSpPr>
            <a:spLocks noGrp="1"/>
          </p:cNvSpPr>
          <p:nvPr>
            <p:ph type="sldNum" sz="quarter" idx="12"/>
          </p:nvPr>
        </p:nvSpPr>
        <p:spPr/>
        <p:txBody>
          <a:bodyPr/>
          <a:lstStyle/>
          <a:p>
            <a:fld id="{CD191D15-72D3-4FAD-86A7-61D8E9220851}" type="slidenum">
              <a:rPr lang="en-US" smtClean="0"/>
              <a:t>‹#›</a:t>
            </a:fld>
            <a:endParaRPr lang="en-US"/>
          </a:p>
        </p:txBody>
      </p:sp>
    </p:spTree>
    <p:extLst>
      <p:ext uri="{BB962C8B-B14F-4D97-AF65-F5344CB8AC3E}">
        <p14:creationId xmlns:p14="http://schemas.microsoft.com/office/powerpoint/2010/main" val="3696327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8D8B7-16AB-4A11-9CA5-688588D3DF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324BDFD-ADFB-48AB-B1E1-08226913768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F276E18-5B01-4A4E-9E28-67F2A5DFA53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C7BBE2C-8036-4FCB-99A1-F3A12527A404}"/>
              </a:ext>
            </a:extLst>
          </p:cNvPr>
          <p:cNvSpPr>
            <a:spLocks noGrp="1"/>
          </p:cNvSpPr>
          <p:nvPr>
            <p:ph type="dt" sz="half" idx="10"/>
          </p:nvPr>
        </p:nvSpPr>
        <p:spPr/>
        <p:txBody>
          <a:bodyPr/>
          <a:lstStyle/>
          <a:p>
            <a:fld id="{F28AA779-FE70-4AAE-94E8-381D2341D6D6}" type="datetimeFigureOut">
              <a:rPr lang="en-US" smtClean="0"/>
              <a:t>12/2/2022</a:t>
            </a:fld>
            <a:endParaRPr lang="en-US"/>
          </a:p>
        </p:txBody>
      </p:sp>
      <p:sp>
        <p:nvSpPr>
          <p:cNvPr id="6" name="Footer Placeholder 5">
            <a:extLst>
              <a:ext uri="{FF2B5EF4-FFF2-40B4-BE49-F238E27FC236}">
                <a16:creationId xmlns:a16="http://schemas.microsoft.com/office/drawing/2014/main" id="{DDC3F02D-EEC6-4094-8575-AD94D78B97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06355C-A19A-428E-BF58-6FB0FB14500F}"/>
              </a:ext>
            </a:extLst>
          </p:cNvPr>
          <p:cNvSpPr>
            <a:spLocks noGrp="1"/>
          </p:cNvSpPr>
          <p:nvPr>
            <p:ph type="sldNum" sz="quarter" idx="12"/>
          </p:nvPr>
        </p:nvSpPr>
        <p:spPr/>
        <p:txBody>
          <a:bodyPr/>
          <a:lstStyle/>
          <a:p>
            <a:fld id="{CD191D15-72D3-4FAD-86A7-61D8E9220851}" type="slidenum">
              <a:rPr lang="en-US" smtClean="0"/>
              <a:t>‹#›</a:t>
            </a:fld>
            <a:endParaRPr lang="en-US"/>
          </a:p>
        </p:txBody>
      </p:sp>
    </p:spTree>
    <p:extLst>
      <p:ext uri="{BB962C8B-B14F-4D97-AF65-F5344CB8AC3E}">
        <p14:creationId xmlns:p14="http://schemas.microsoft.com/office/powerpoint/2010/main" val="365531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F2AF9-477E-4C4C-9711-20CADDF415F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36EEB90-1536-4B47-8BE9-C58135ADE12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A7CDF32-5EC6-4B8E-A9D8-611049EA886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B619AB1-21E0-47A1-9FF9-7CF0908A763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C19293C-3113-417B-8030-21FC6161B4A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BA96DDD-9C12-4A2D-8F26-36FF31B99F3E}"/>
              </a:ext>
            </a:extLst>
          </p:cNvPr>
          <p:cNvSpPr>
            <a:spLocks noGrp="1"/>
          </p:cNvSpPr>
          <p:nvPr>
            <p:ph type="dt" sz="half" idx="10"/>
          </p:nvPr>
        </p:nvSpPr>
        <p:spPr/>
        <p:txBody>
          <a:bodyPr/>
          <a:lstStyle/>
          <a:p>
            <a:fld id="{F28AA779-FE70-4AAE-94E8-381D2341D6D6}" type="datetimeFigureOut">
              <a:rPr lang="en-US" smtClean="0"/>
              <a:t>12/2/2022</a:t>
            </a:fld>
            <a:endParaRPr lang="en-US"/>
          </a:p>
        </p:txBody>
      </p:sp>
      <p:sp>
        <p:nvSpPr>
          <p:cNvPr id="8" name="Footer Placeholder 7">
            <a:extLst>
              <a:ext uri="{FF2B5EF4-FFF2-40B4-BE49-F238E27FC236}">
                <a16:creationId xmlns:a16="http://schemas.microsoft.com/office/drawing/2014/main" id="{C67334EE-6271-474A-94A3-8B21CB4FF50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860D826-880F-4E8D-82CD-12E470BCE835}"/>
              </a:ext>
            </a:extLst>
          </p:cNvPr>
          <p:cNvSpPr>
            <a:spLocks noGrp="1"/>
          </p:cNvSpPr>
          <p:nvPr>
            <p:ph type="sldNum" sz="quarter" idx="12"/>
          </p:nvPr>
        </p:nvSpPr>
        <p:spPr/>
        <p:txBody>
          <a:bodyPr/>
          <a:lstStyle/>
          <a:p>
            <a:fld id="{CD191D15-72D3-4FAD-86A7-61D8E9220851}" type="slidenum">
              <a:rPr lang="en-US" smtClean="0"/>
              <a:t>‹#›</a:t>
            </a:fld>
            <a:endParaRPr lang="en-US"/>
          </a:p>
        </p:txBody>
      </p:sp>
    </p:spTree>
    <p:extLst>
      <p:ext uri="{BB962C8B-B14F-4D97-AF65-F5344CB8AC3E}">
        <p14:creationId xmlns:p14="http://schemas.microsoft.com/office/powerpoint/2010/main" val="3030233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84969-E2B8-480C-8018-C155CBAAA3B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E0AAF28-6074-4868-954B-D5A113343DE7}"/>
              </a:ext>
            </a:extLst>
          </p:cNvPr>
          <p:cNvSpPr>
            <a:spLocks noGrp="1"/>
          </p:cNvSpPr>
          <p:nvPr>
            <p:ph type="dt" sz="half" idx="10"/>
          </p:nvPr>
        </p:nvSpPr>
        <p:spPr/>
        <p:txBody>
          <a:bodyPr/>
          <a:lstStyle/>
          <a:p>
            <a:fld id="{F28AA779-FE70-4AAE-94E8-381D2341D6D6}" type="datetimeFigureOut">
              <a:rPr lang="en-US" smtClean="0"/>
              <a:t>12/2/2022</a:t>
            </a:fld>
            <a:endParaRPr lang="en-US"/>
          </a:p>
        </p:txBody>
      </p:sp>
      <p:sp>
        <p:nvSpPr>
          <p:cNvPr id="4" name="Footer Placeholder 3">
            <a:extLst>
              <a:ext uri="{FF2B5EF4-FFF2-40B4-BE49-F238E27FC236}">
                <a16:creationId xmlns:a16="http://schemas.microsoft.com/office/drawing/2014/main" id="{5967F1F9-27B6-423B-96B4-C23E1C3DEB1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AF62414-7A9D-4D97-91A4-A6F3F1645B16}"/>
              </a:ext>
            </a:extLst>
          </p:cNvPr>
          <p:cNvSpPr>
            <a:spLocks noGrp="1"/>
          </p:cNvSpPr>
          <p:nvPr>
            <p:ph type="sldNum" sz="quarter" idx="12"/>
          </p:nvPr>
        </p:nvSpPr>
        <p:spPr/>
        <p:txBody>
          <a:bodyPr/>
          <a:lstStyle/>
          <a:p>
            <a:fld id="{CD191D15-72D3-4FAD-86A7-61D8E9220851}" type="slidenum">
              <a:rPr lang="en-US" smtClean="0"/>
              <a:t>‹#›</a:t>
            </a:fld>
            <a:endParaRPr lang="en-US"/>
          </a:p>
        </p:txBody>
      </p:sp>
    </p:spTree>
    <p:extLst>
      <p:ext uri="{BB962C8B-B14F-4D97-AF65-F5344CB8AC3E}">
        <p14:creationId xmlns:p14="http://schemas.microsoft.com/office/powerpoint/2010/main" val="26769057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BF89BB5-84F3-4862-BFD9-24AEEC319DE3}"/>
              </a:ext>
            </a:extLst>
          </p:cNvPr>
          <p:cNvSpPr>
            <a:spLocks noGrp="1"/>
          </p:cNvSpPr>
          <p:nvPr>
            <p:ph type="dt" sz="half" idx="10"/>
          </p:nvPr>
        </p:nvSpPr>
        <p:spPr/>
        <p:txBody>
          <a:bodyPr/>
          <a:lstStyle/>
          <a:p>
            <a:fld id="{F28AA779-FE70-4AAE-94E8-381D2341D6D6}" type="datetimeFigureOut">
              <a:rPr lang="en-US" smtClean="0"/>
              <a:t>12/2/2022</a:t>
            </a:fld>
            <a:endParaRPr lang="en-US"/>
          </a:p>
        </p:txBody>
      </p:sp>
      <p:sp>
        <p:nvSpPr>
          <p:cNvPr id="3" name="Footer Placeholder 2">
            <a:extLst>
              <a:ext uri="{FF2B5EF4-FFF2-40B4-BE49-F238E27FC236}">
                <a16:creationId xmlns:a16="http://schemas.microsoft.com/office/drawing/2014/main" id="{9421AE38-6D85-4EC3-A14B-B0672D1B6FE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8A2D1A-D74D-4168-9778-73446F6C981A}"/>
              </a:ext>
            </a:extLst>
          </p:cNvPr>
          <p:cNvSpPr>
            <a:spLocks noGrp="1"/>
          </p:cNvSpPr>
          <p:nvPr>
            <p:ph type="sldNum" sz="quarter" idx="12"/>
          </p:nvPr>
        </p:nvSpPr>
        <p:spPr/>
        <p:txBody>
          <a:bodyPr/>
          <a:lstStyle/>
          <a:p>
            <a:fld id="{CD191D15-72D3-4FAD-86A7-61D8E9220851}" type="slidenum">
              <a:rPr lang="en-US" smtClean="0"/>
              <a:t>‹#›</a:t>
            </a:fld>
            <a:endParaRPr lang="en-US"/>
          </a:p>
        </p:txBody>
      </p:sp>
    </p:spTree>
    <p:extLst>
      <p:ext uri="{BB962C8B-B14F-4D97-AF65-F5344CB8AC3E}">
        <p14:creationId xmlns:p14="http://schemas.microsoft.com/office/powerpoint/2010/main" val="2417870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3245F-B6D7-4B66-9E96-EB08AB547F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4DBDF37-10BB-4FF3-AC71-8BBB110C5D8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3C2F9C1-998D-4F16-BE97-21A0EB43B2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339FC90-5D11-4BF8-93EC-5D0151346F0C}"/>
              </a:ext>
            </a:extLst>
          </p:cNvPr>
          <p:cNvSpPr>
            <a:spLocks noGrp="1"/>
          </p:cNvSpPr>
          <p:nvPr>
            <p:ph type="dt" sz="half" idx="10"/>
          </p:nvPr>
        </p:nvSpPr>
        <p:spPr/>
        <p:txBody>
          <a:bodyPr/>
          <a:lstStyle/>
          <a:p>
            <a:fld id="{F28AA779-FE70-4AAE-94E8-381D2341D6D6}" type="datetimeFigureOut">
              <a:rPr lang="en-US" smtClean="0"/>
              <a:t>12/2/2022</a:t>
            </a:fld>
            <a:endParaRPr lang="en-US"/>
          </a:p>
        </p:txBody>
      </p:sp>
      <p:sp>
        <p:nvSpPr>
          <p:cNvPr id="6" name="Footer Placeholder 5">
            <a:extLst>
              <a:ext uri="{FF2B5EF4-FFF2-40B4-BE49-F238E27FC236}">
                <a16:creationId xmlns:a16="http://schemas.microsoft.com/office/drawing/2014/main" id="{7AF438F1-565B-486D-A402-1D42FB9F61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6656EA-6D37-4C73-BE58-5AB8C70B6EFB}"/>
              </a:ext>
            </a:extLst>
          </p:cNvPr>
          <p:cNvSpPr>
            <a:spLocks noGrp="1"/>
          </p:cNvSpPr>
          <p:nvPr>
            <p:ph type="sldNum" sz="quarter" idx="12"/>
          </p:nvPr>
        </p:nvSpPr>
        <p:spPr/>
        <p:txBody>
          <a:bodyPr/>
          <a:lstStyle/>
          <a:p>
            <a:fld id="{CD191D15-72D3-4FAD-86A7-61D8E9220851}" type="slidenum">
              <a:rPr lang="en-US" smtClean="0"/>
              <a:t>‹#›</a:t>
            </a:fld>
            <a:endParaRPr lang="en-US"/>
          </a:p>
        </p:txBody>
      </p:sp>
    </p:spTree>
    <p:extLst>
      <p:ext uri="{BB962C8B-B14F-4D97-AF65-F5344CB8AC3E}">
        <p14:creationId xmlns:p14="http://schemas.microsoft.com/office/powerpoint/2010/main" val="10656937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F038B-0EEA-4996-AF8A-D2616CFC2F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CABD68A-CBDE-45D7-891F-607E1518407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7646018-32DA-4ECF-8FDC-AB095A91BE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21E5AD8-0F2E-4B51-BF3D-2FE66A8F7FA2}"/>
              </a:ext>
            </a:extLst>
          </p:cNvPr>
          <p:cNvSpPr>
            <a:spLocks noGrp="1"/>
          </p:cNvSpPr>
          <p:nvPr>
            <p:ph type="dt" sz="half" idx="10"/>
          </p:nvPr>
        </p:nvSpPr>
        <p:spPr/>
        <p:txBody>
          <a:bodyPr/>
          <a:lstStyle/>
          <a:p>
            <a:fld id="{F28AA779-FE70-4AAE-94E8-381D2341D6D6}" type="datetimeFigureOut">
              <a:rPr lang="en-US" smtClean="0"/>
              <a:t>12/2/2022</a:t>
            </a:fld>
            <a:endParaRPr lang="en-US"/>
          </a:p>
        </p:txBody>
      </p:sp>
      <p:sp>
        <p:nvSpPr>
          <p:cNvPr id="6" name="Footer Placeholder 5">
            <a:extLst>
              <a:ext uri="{FF2B5EF4-FFF2-40B4-BE49-F238E27FC236}">
                <a16:creationId xmlns:a16="http://schemas.microsoft.com/office/drawing/2014/main" id="{CB900B2B-14CE-49C8-8DD1-485E728104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ED5122-67DD-4B03-A9A6-465713813959}"/>
              </a:ext>
            </a:extLst>
          </p:cNvPr>
          <p:cNvSpPr>
            <a:spLocks noGrp="1"/>
          </p:cNvSpPr>
          <p:nvPr>
            <p:ph type="sldNum" sz="quarter" idx="12"/>
          </p:nvPr>
        </p:nvSpPr>
        <p:spPr/>
        <p:txBody>
          <a:bodyPr/>
          <a:lstStyle/>
          <a:p>
            <a:fld id="{CD191D15-72D3-4FAD-86A7-61D8E9220851}" type="slidenum">
              <a:rPr lang="en-US" smtClean="0"/>
              <a:t>‹#›</a:t>
            </a:fld>
            <a:endParaRPr lang="en-US"/>
          </a:p>
        </p:txBody>
      </p:sp>
    </p:spTree>
    <p:extLst>
      <p:ext uri="{BB962C8B-B14F-4D97-AF65-F5344CB8AC3E}">
        <p14:creationId xmlns:p14="http://schemas.microsoft.com/office/powerpoint/2010/main" val="29984253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264A0F-8B8D-4FC4-8FD2-2ABE78CE7F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BEF0CF0-4D18-4BFF-A567-B9498527AF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662C41-ADDF-4BED-826D-D9BF54C1252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8AA779-FE70-4AAE-94E8-381D2341D6D6}" type="datetimeFigureOut">
              <a:rPr lang="en-US" smtClean="0"/>
              <a:t>12/2/2022</a:t>
            </a:fld>
            <a:endParaRPr lang="en-US"/>
          </a:p>
        </p:txBody>
      </p:sp>
      <p:sp>
        <p:nvSpPr>
          <p:cNvPr id="5" name="Footer Placeholder 4">
            <a:extLst>
              <a:ext uri="{FF2B5EF4-FFF2-40B4-BE49-F238E27FC236}">
                <a16:creationId xmlns:a16="http://schemas.microsoft.com/office/drawing/2014/main" id="{22473292-ED51-4FF3-8E4C-675E33751A1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017DB6A-12C6-4288-9EB0-1FF34E53BD8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191D15-72D3-4FAD-86A7-61D8E9220851}" type="slidenum">
              <a:rPr lang="en-US" smtClean="0"/>
              <a:t>‹#›</a:t>
            </a:fld>
            <a:endParaRPr lang="en-US"/>
          </a:p>
        </p:txBody>
      </p:sp>
      <p:pic>
        <p:nvPicPr>
          <p:cNvPr id="7" name="Picture 6">
            <a:extLst>
              <a:ext uri="{FF2B5EF4-FFF2-40B4-BE49-F238E27FC236}">
                <a16:creationId xmlns:a16="http://schemas.microsoft.com/office/drawing/2014/main" id="{C1A08390-207A-4CCC-B327-0FCAC1D6BBEB}"/>
              </a:ext>
            </a:extLst>
          </p:cNvPr>
          <p:cNvPicPr>
            <a:picLocks noChangeAspect="1"/>
          </p:cNvPicPr>
          <p:nvPr userDrawn="1"/>
        </p:nvPicPr>
        <p:blipFill>
          <a:blip r:embed="rId13"/>
          <a:stretch>
            <a:fillRect/>
          </a:stretch>
        </p:blipFill>
        <p:spPr>
          <a:xfrm>
            <a:off x="0" y="6311900"/>
            <a:ext cx="3430271" cy="554832"/>
          </a:xfrm>
          <a:prstGeom prst="rect">
            <a:avLst/>
          </a:prstGeom>
        </p:spPr>
      </p:pic>
      <p:pic>
        <p:nvPicPr>
          <p:cNvPr id="9" name="Picture 8">
            <a:extLst>
              <a:ext uri="{FF2B5EF4-FFF2-40B4-BE49-F238E27FC236}">
                <a16:creationId xmlns:a16="http://schemas.microsoft.com/office/drawing/2014/main" id="{B6C9AEE5-0F25-4CED-9F9F-893E19D7CF58}"/>
              </a:ext>
            </a:extLst>
          </p:cNvPr>
          <p:cNvPicPr>
            <a:picLocks noChangeAspect="1"/>
          </p:cNvPicPr>
          <p:nvPr userDrawn="1"/>
        </p:nvPicPr>
        <p:blipFill>
          <a:blip r:embed="rId14"/>
          <a:stretch>
            <a:fillRect/>
          </a:stretch>
        </p:blipFill>
        <p:spPr>
          <a:xfrm>
            <a:off x="10526174" y="67057"/>
            <a:ext cx="1560711" cy="1115665"/>
          </a:xfrm>
          <a:prstGeom prst="rect">
            <a:avLst/>
          </a:prstGeom>
        </p:spPr>
      </p:pic>
    </p:spTree>
    <p:extLst>
      <p:ext uri="{BB962C8B-B14F-4D97-AF65-F5344CB8AC3E}">
        <p14:creationId xmlns:p14="http://schemas.microsoft.com/office/powerpoint/2010/main" val="19259252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215392" y="6694714"/>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6" name="Rectangle 15"/>
          <p:cNvSpPr>
            <a:spLocks noChangeArrowheads="1"/>
          </p:cNvSpPr>
          <p:nvPr/>
        </p:nvSpPr>
        <p:spPr bwMode="white">
          <a:xfrm>
            <a:off x="0" y="1"/>
            <a:ext cx="12192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9" name="Rectangle 18"/>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9" name="Rectangle 8"/>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4" name="Date Placeholder 13"/>
          <p:cNvSpPr>
            <a:spLocks noGrp="1"/>
          </p:cNvSpPr>
          <p:nvPr>
            <p:ph type="dt" sz="half" idx="2"/>
          </p:nvPr>
        </p:nvSpPr>
        <p:spPr>
          <a:xfrm>
            <a:off x="7721600" y="6404984"/>
            <a:ext cx="4059936" cy="365760"/>
          </a:xfrm>
          <a:prstGeom prst="rect">
            <a:avLst/>
          </a:prstGeom>
        </p:spPr>
        <p:txBody>
          <a:bodyPr vert="horz"/>
          <a:lstStyle>
            <a:lvl1pPr algn="r" eaLnBrk="1" latinLnBrk="0" hangingPunct="1">
              <a:defRPr kumimoji="0" sz="1400">
                <a:solidFill>
                  <a:srgbClr val="FFFFFF"/>
                </a:solidFill>
              </a:defRPr>
            </a:lvl1pPr>
          </a:lstStyle>
          <a:p>
            <a:fld id="{89711B59-28F2-493D-992A-D03EC79D48C6}" type="datetime1">
              <a:rPr lang="en-US" smtClean="0"/>
              <a:pPr/>
              <a:t>12/2/2022</a:t>
            </a:fld>
            <a:endParaRPr lang="en-US"/>
          </a:p>
        </p:txBody>
      </p:sp>
      <p:sp>
        <p:nvSpPr>
          <p:cNvPr id="3" name="Footer Placeholder 2"/>
          <p:cNvSpPr>
            <a:spLocks noGrp="1"/>
          </p:cNvSpPr>
          <p:nvPr>
            <p:ph type="ftr" sz="quarter" idx="3"/>
          </p:nvPr>
        </p:nvSpPr>
        <p:spPr>
          <a:xfrm>
            <a:off x="406400" y="6410848"/>
            <a:ext cx="4775200" cy="365760"/>
          </a:xfrm>
          <a:prstGeom prst="rect">
            <a:avLst/>
          </a:prstGeom>
        </p:spPr>
        <p:txBody>
          <a:bodyPr vert="horz"/>
          <a:lstStyle>
            <a:lvl1pPr algn="l" eaLnBrk="1" latinLnBrk="0" hangingPunct="1">
              <a:defRPr kumimoji="0" sz="1200">
                <a:solidFill>
                  <a:srgbClr val="FFFFFF"/>
                </a:solidFill>
              </a:defRPr>
            </a:lvl1pPr>
          </a:lstStyle>
          <a:p>
            <a:r>
              <a:rPr lang="en-US"/>
              <a:t>Advocating for Low-income Virginians Over 30 Years</a:t>
            </a:r>
          </a:p>
        </p:txBody>
      </p:sp>
      <p:sp>
        <p:nvSpPr>
          <p:cNvPr id="8" name="Rectangle 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0" name="Straight Connector 9"/>
          <p:cNvSpPr>
            <a:spLocks noChangeShapeType="1"/>
          </p:cNvSpPr>
          <p:nvPr/>
        </p:nvSpPr>
        <p:spPr bwMode="auto">
          <a:xfrm>
            <a:off x="203200" y="1276743"/>
            <a:ext cx="1177747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2" name="Oval 11"/>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5" name="Oval 14"/>
          <p:cNvSpPr/>
          <p:nvPr/>
        </p:nvSpPr>
        <p:spPr>
          <a:xfrm>
            <a:off x="5815584" y="1050524"/>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3" name="Slide Number Placeholder 22"/>
          <p:cNvSpPr>
            <a:spLocks noGrp="1"/>
          </p:cNvSpPr>
          <p:nvPr>
            <p:ph type="sldNum" sz="quarter" idx="4"/>
          </p:nvPr>
        </p:nvSpPr>
        <p:spPr>
          <a:xfrm>
            <a:off x="5791200" y="1040175"/>
            <a:ext cx="6096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B31850C2-6145-4A13-8542-AF3ABE2764AE}" type="slidenum">
              <a:rPr lang="en-US" smtClean="0">
                <a:solidFill>
                  <a:srgbClr val="8CADAE">
                    <a:shade val="75000"/>
                  </a:srgbClr>
                </a:solidFill>
              </a:rPr>
              <a:pPr/>
              <a:t>‹#›</a:t>
            </a:fld>
            <a:endParaRPr lang="en-US">
              <a:solidFill>
                <a:srgbClr val="8CADAE">
                  <a:shade val="75000"/>
                </a:srgbClr>
              </a:solidFill>
            </a:endParaRPr>
          </a:p>
        </p:txBody>
      </p:sp>
      <p:sp>
        <p:nvSpPr>
          <p:cNvPr id="22" name="Title Placeholder 21"/>
          <p:cNvSpPr>
            <a:spLocks noGrp="1"/>
          </p:cNvSpPr>
          <p:nvPr>
            <p:ph type="title"/>
          </p:nvPr>
        </p:nvSpPr>
        <p:spPr>
          <a:xfrm>
            <a:off x="402336" y="228600"/>
            <a:ext cx="11379200" cy="758952"/>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402336" y="1524000"/>
            <a:ext cx="11379200" cy="4599432"/>
          </a:xfrm>
          <a:prstGeom prst="rect">
            <a:avLst/>
          </a:prstGeom>
        </p:spPr>
        <p:txBody>
          <a:bodyPr vert="horz">
            <a:normAutofit/>
          </a:bodyPr>
          <a:lstStyle/>
          <a:p>
            <a:pPr lvl="0" eaLnBrk="1" latinLnBrk="0" hangingPunct="1"/>
            <a:r>
              <a:rPr kumimoji="0" lang="en-US"/>
              <a:t>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pic>
        <p:nvPicPr>
          <p:cNvPr id="20" name="Picture 19">
            <a:extLst>
              <a:ext uri="{FF2B5EF4-FFF2-40B4-BE49-F238E27FC236}">
                <a16:creationId xmlns:a16="http://schemas.microsoft.com/office/drawing/2014/main" id="{AB8F5009-8D6F-4D83-A5D2-4ADFC13140D0}"/>
              </a:ext>
            </a:extLst>
          </p:cNvPr>
          <p:cNvPicPr>
            <a:picLocks noChangeAspect="1"/>
          </p:cNvPicPr>
          <p:nvPr userDrawn="1"/>
        </p:nvPicPr>
        <p:blipFill>
          <a:blip r:embed="rId13"/>
          <a:stretch>
            <a:fillRect/>
          </a:stretch>
        </p:blipFill>
        <p:spPr>
          <a:xfrm>
            <a:off x="10526174" y="67057"/>
            <a:ext cx="1560711" cy="1115665"/>
          </a:xfrm>
          <a:prstGeom prst="rect">
            <a:avLst/>
          </a:prstGeom>
        </p:spPr>
      </p:pic>
    </p:spTree>
    <p:extLst>
      <p:ext uri="{BB962C8B-B14F-4D97-AF65-F5344CB8AC3E}">
        <p14:creationId xmlns:p14="http://schemas.microsoft.com/office/powerpoint/2010/main" val="8476414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txBox="1">
            <a:spLocks/>
          </p:cNvSpPr>
          <p:nvPr userDrawn="1"/>
        </p:nvSpPr>
        <p:spPr>
          <a:xfrm>
            <a:off x="9080500" y="6351662"/>
            <a:ext cx="28448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90329F5-542D-9840-825F-A9A559834D5D}" type="slidenum">
              <a:rPr lang="en-US" sz="1200" smtClean="0"/>
              <a:pPr/>
              <a:t>‹#›</a:t>
            </a:fld>
            <a:endParaRPr lang="en-US" sz="1200" dirty="0"/>
          </a:p>
        </p:txBody>
      </p:sp>
    </p:spTree>
    <p:extLst>
      <p:ext uri="{BB962C8B-B14F-4D97-AF65-F5344CB8AC3E}">
        <p14:creationId xmlns:p14="http://schemas.microsoft.com/office/powerpoint/2010/main" val="340612247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hyperlink" Target="http://www.vcuhealth.org/echo"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www.vcuhealth.org/echo"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www.vcuhealth.org/echo"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www.vcuhealth.org/telehealth/for-providers/education/va-opioid-addiction-echo"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s://www.vcuhealth.org/echo"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B6D6E7D-D3E1-438C-9443-5FB2F0BC26F0}"/>
              </a:ext>
            </a:extLst>
          </p:cNvPr>
          <p:cNvSpPr>
            <a:spLocks noGrp="1"/>
          </p:cNvSpPr>
          <p:nvPr>
            <p:ph type="ctrTitle"/>
          </p:nvPr>
        </p:nvSpPr>
        <p:spPr>
          <a:xfrm>
            <a:off x="1065475" y="1122363"/>
            <a:ext cx="9602525" cy="2387600"/>
          </a:xfrm>
        </p:spPr>
        <p:txBody>
          <a:bodyPr>
            <a:normAutofit/>
          </a:bodyPr>
          <a:lstStyle/>
          <a:p>
            <a:r>
              <a:rPr lang="en-US" sz="4800"/>
              <a:t>Virginia Opioid Addiction ECHO*</a:t>
            </a:r>
            <a:r>
              <a:rPr lang="en-US" sz="2000"/>
              <a:t> </a:t>
            </a:r>
            <a:r>
              <a:rPr lang="en-US" sz="4800"/>
              <a:t>Clinic</a:t>
            </a:r>
          </a:p>
        </p:txBody>
      </p:sp>
      <p:sp>
        <p:nvSpPr>
          <p:cNvPr id="7" name="Subtitle 2">
            <a:extLst>
              <a:ext uri="{FF2B5EF4-FFF2-40B4-BE49-F238E27FC236}">
                <a16:creationId xmlns:a16="http://schemas.microsoft.com/office/drawing/2014/main" id="{8566D0EB-92A0-460A-8554-D33076672121}"/>
              </a:ext>
            </a:extLst>
          </p:cNvPr>
          <p:cNvSpPr>
            <a:spLocks noGrp="1"/>
          </p:cNvSpPr>
          <p:nvPr>
            <p:ph type="subTitle" idx="1"/>
          </p:nvPr>
        </p:nvSpPr>
        <p:spPr>
          <a:xfrm>
            <a:off x="1524000" y="3594086"/>
            <a:ext cx="9144000" cy="1655762"/>
          </a:xfrm>
          <a:noFill/>
        </p:spPr>
        <p:txBody>
          <a:bodyPr vert="horz" lIns="91440" tIns="45720" rIns="91440" bIns="45720" rtlCol="0" anchor="t">
            <a:normAutofit/>
          </a:bodyPr>
          <a:lstStyle/>
          <a:p>
            <a:r>
              <a:rPr lang="en-US" sz="2800" b="1" dirty="0"/>
              <a:t>December 2, 2022</a:t>
            </a:r>
            <a:endParaRPr lang="en-US" sz="2800" dirty="0">
              <a:highlight>
                <a:srgbClr val="FFFF00"/>
              </a:highlight>
              <a:cs typeface="Calibri"/>
            </a:endParaRPr>
          </a:p>
        </p:txBody>
      </p:sp>
      <p:sp>
        <p:nvSpPr>
          <p:cNvPr id="8" name="TextBox 7">
            <a:extLst>
              <a:ext uri="{FF2B5EF4-FFF2-40B4-BE49-F238E27FC236}">
                <a16:creationId xmlns:a16="http://schemas.microsoft.com/office/drawing/2014/main" id="{89C27AC2-E606-463D-A649-5F5163717B6A}"/>
              </a:ext>
            </a:extLst>
          </p:cNvPr>
          <p:cNvSpPr txBox="1"/>
          <p:nvPr/>
        </p:nvSpPr>
        <p:spPr>
          <a:xfrm>
            <a:off x="3166777" y="4668846"/>
            <a:ext cx="6543675"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*ECHO: Extension of Community Healthcare Outcomes</a:t>
            </a:r>
          </a:p>
        </p:txBody>
      </p:sp>
    </p:spTree>
    <p:extLst>
      <p:ext uri="{BB962C8B-B14F-4D97-AF65-F5344CB8AC3E}">
        <p14:creationId xmlns:p14="http://schemas.microsoft.com/office/powerpoint/2010/main" val="40034533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E307B-4C77-074A-98B3-3323788510AC}"/>
              </a:ext>
            </a:extLst>
          </p:cNvPr>
          <p:cNvSpPr>
            <a:spLocks noGrp="1"/>
          </p:cNvSpPr>
          <p:nvPr>
            <p:ph type="title"/>
          </p:nvPr>
        </p:nvSpPr>
        <p:spPr/>
        <p:txBody>
          <a:bodyPr/>
          <a:lstStyle/>
          <a:p>
            <a:r>
              <a:rPr lang="en-US" dirty="0"/>
              <a:t>Disclosures</a:t>
            </a:r>
          </a:p>
        </p:txBody>
      </p:sp>
      <p:sp>
        <p:nvSpPr>
          <p:cNvPr id="3" name="Content Placeholder 2">
            <a:extLst>
              <a:ext uri="{FF2B5EF4-FFF2-40B4-BE49-F238E27FC236}">
                <a16:creationId xmlns:a16="http://schemas.microsoft.com/office/drawing/2014/main" id="{2F891381-60A5-1D4A-9F5A-BD55BC8B2821}"/>
              </a:ext>
            </a:extLst>
          </p:cNvPr>
          <p:cNvSpPr>
            <a:spLocks noGrp="1"/>
          </p:cNvSpPr>
          <p:nvPr>
            <p:ph idx="1"/>
          </p:nvPr>
        </p:nvSpPr>
        <p:spPr/>
        <p:txBody>
          <a:bodyPr>
            <a:normAutofit/>
          </a:bodyPr>
          <a:lstStyle/>
          <a:p>
            <a:r>
              <a:rPr lang="en-US" dirty="0"/>
              <a:t>Past grant funding: Indivior pharmaceuticals</a:t>
            </a:r>
          </a:p>
          <a:p>
            <a:r>
              <a:rPr lang="en-US" dirty="0"/>
              <a:t>Consulting: Boehringer Ingelheim, AstraZeneca</a:t>
            </a:r>
          </a:p>
        </p:txBody>
      </p:sp>
    </p:spTree>
    <p:extLst>
      <p:ext uri="{BB962C8B-B14F-4D97-AF65-F5344CB8AC3E}">
        <p14:creationId xmlns:p14="http://schemas.microsoft.com/office/powerpoint/2010/main" val="37112851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C376A-065D-ED46-A651-1AD4FA713961}"/>
              </a:ext>
            </a:extLst>
          </p:cNvPr>
          <p:cNvSpPr>
            <a:spLocks noGrp="1"/>
          </p:cNvSpPr>
          <p:nvPr>
            <p:ph type="title"/>
          </p:nvPr>
        </p:nvSpPr>
        <p:spPr>
          <a:xfrm>
            <a:off x="1981200" y="274638"/>
            <a:ext cx="8229600" cy="1143000"/>
          </a:xfrm>
        </p:spPr>
        <p:txBody>
          <a:bodyPr anchor="ctr">
            <a:normAutofit/>
          </a:bodyPr>
          <a:lstStyle/>
          <a:p>
            <a:r>
              <a:rPr lang="en-US" b="1"/>
              <a:t>Where we are</a:t>
            </a:r>
            <a:endParaRPr lang="en-US" dirty="0"/>
          </a:p>
        </p:txBody>
      </p:sp>
      <p:sp>
        <p:nvSpPr>
          <p:cNvPr id="3" name="Content Placeholder 2">
            <a:extLst>
              <a:ext uri="{FF2B5EF4-FFF2-40B4-BE49-F238E27FC236}">
                <a16:creationId xmlns:a16="http://schemas.microsoft.com/office/drawing/2014/main" id="{7186D00D-B0F0-F041-A0D5-040C1D294DB6}"/>
              </a:ext>
            </a:extLst>
          </p:cNvPr>
          <p:cNvSpPr>
            <a:spLocks noGrp="1"/>
          </p:cNvSpPr>
          <p:nvPr>
            <p:ph sz="half" idx="1"/>
          </p:nvPr>
        </p:nvSpPr>
        <p:spPr>
          <a:xfrm>
            <a:off x="1981200" y="1600201"/>
            <a:ext cx="4038600" cy="4525963"/>
          </a:xfrm>
        </p:spPr>
        <p:txBody>
          <a:bodyPr>
            <a:normAutofit/>
          </a:bodyPr>
          <a:lstStyle/>
          <a:p>
            <a:r>
              <a:rPr lang="en-US" dirty="0"/>
              <a:t>The US opioid epidemic has reached an alarming scale, with more than 100,000 drug overdose deaths occurring across the US in 2021, and most of these deaths due to opioids (CDC). </a:t>
            </a:r>
          </a:p>
        </p:txBody>
      </p:sp>
      <p:pic>
        <p:nvPicPr>
          <p:cNvPr id="5" name="Picture 4" descr="Chart&#10;&#10;Description automatically generated">
            <a:extLst>
              <a:ext uri="{FF2B5EF4-FFF2-40B4-BE49-F238E27FC236}">
                <a16:creationId xmlns:a16="http://schemas.microsoft.com/office/drawing/2014/main" id="{5C7615E2-7322-0E4D-802C-A2E3BEA9D263}"/>
              </a:ext>
            </a:extLst>
          </p:cNvPr>
          <p:cNvPicPr>
            <a:picLocks noChangeAspect="1"/>
          </p:cNvPicPr>
          <p:nvPr/>
        </p:nvPicPr>
        <p:blipFill>
          <a:blip r:embed="rId2"/>
          <a:stretch>
            <a:fillRect/>
          </a:stretch>
        </p:blipFill>
        <p:spPr>
          <a:xfrm>
            <a:off x="6172200" y="1975384"/>
            <a:ext cx="4038600" cy="3608738"/>
          </a:xfrm>
          <a:prstGeom prst="rect">
            <a:avLst/>
          </a:prstGeom>
          <a:noFill/>
        </p:spPr>
      </p:pic>
    </p:spTree>
    <p:extLst>
      <p:ext uri="{BB962C8B-B14F-4D97-AF65-F5344CB8AC3E}">
        <p14:creationId xmlns:p14="http://schemas.microsoft.com/office/powerpoint/2010/main" val="2441041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 name="Content Placeholder 9" descr="Chart, line chart&#10;&#10;Description automatically generated">
            <a:extLst>
              <a:ext uri="{FF2B5EF4-FFF2-40B4-BE49-F238E27FC236}">
                <a16:creationId xmlns:a16="http://schemas.microsoft.com/office/drawing/2014/main" id="{F0A54EBC-0668-3D73-8AFF-4A526AC7D6D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77581" y="1829635"/>
            <a:ext cx="6162806" cy="4065740"/>
          </a:xfrm>
        </p:spPr>
      </p:pic>
      <p:sp>
        <p:nvSpPr>
          <p:cNvPr id="2" name="Title 1">
            <a:extLst>
              <a:ext uri="{FF2B5EF4-FFF2-40B4-BE49-F238E27FC236}">
                <a16:creationId xmlns:a16="http://schemas.microsoft.com/office/drawing/2014/main" id="{76A65A2A-ACC9-9E4B-803A-5EA44BCDF809}"/>
              </a:ext>
            </a:extLst>
          </p:cNvPr>
          <p:cNvSpPr>
            <a:spLocks noGrp="1"/>
          </p:cNvSpPr>
          <p:nvPr>
            <p:ph type="title"/>
          </p:nvPr>
        </p:nvSpPr>
        <p:spPr>
          <a:xfrm>
            <a:off x="2729985" y="650407"/>
            <a:ext cx="6857999" cy="722820"/>
          </a:xfrm>
          <a:solidFill>
            <a:schemeClr val="tx1"/>
          </a:solidFill>
        </p:spPr>
        <p:txBody>
          <a:bodyPr vert="horz" lIns="68580" tIns="34290" rIns="68580" bIns="34290" rtlCol="0" anchor="ctr">
            <a:noAutofit/>
          </a:bodyPr>
          <a:lstStyle/>
          <a:p>
            <a:pPr algn="ctr"/>
            <a:r>
              <a:rPr lang="en-US" sz="2400" b="1" dirty="0">
                <a:solidFill>
                  <a:schemeClr val="bg1"/>
                </a:solidFill>
              </a:rPr>
              <a:t>Overdose Deaths in Virginia Mirror US Data</a:t>
            </a:r>
          </a:p>
        </p:txBody>
      </p:sp>
      <p:sp>
        <p:nvSpPr>
          <p:cNvPr id="6" name="Right Arrow 5">
            <a:extLst>
              <a:ext uri="{FF2B5EF4-FFF2-40B4-BE49-F238E27FC236}">
                <a16:creationId xmlns:a16="http://schemas.microsoft.com/office/drawing/2014/main" id="{B5FEA718-0EA5-FE43-9F4D-A9BB03D726B5}"/>
              </a:ext>
            </a:extLst>
          </p:cNvPr>
          <p:cNvSpPr/>
          <p:nvPr/>
        </p:nvSpPr>
        <p:spPr>
          <a:xfrm rot="5400000">
            <a:off x="8343151" y="2661518"/>
            <a:ext cx="733806" cy="36347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350">
              <a:solidFill>
                <a:srgbClr val="FFFFFF"/>
              </a:solidFill>
              <a:latin typeface="Calibri"/>
            </a:endParaRPr>
          </a:p>
        </p:txBody>
      </p:sp>
      <p:sp>
        <p:nvSpPr>
          <p:cNvPr id="7" name="Right Arrow 6">
            <a:extLst>
              <a:ext uri="{FF2B5EF4-FFF2-40B4-BE49-F238E27FC236}">
                <a16:creationId xmlns:a16="http://schemas.microsoft.com/office/drawing/2014/main" id="{F2698B1B-0104-994D-9501-823CB29C2DEE}"/>
              </a:ext>
            </a:extLst>
          </p:cNvPr>
          <p:cNvSpPr/>
          <p:nvPr/>
        </p:nvSpPr>
        <p:spPr>
          <a:xfrm rot="5400000">
            <a:off x="5792081" y="3867001"/>
            <a:ext cx="733806" cy="36347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350">
              <a:solidFill>
                <a:srgbClr val="FFFFFF"/>
              </a:solidFill>
              <a:latin typeface="Calibri"/>
            </a:endParaRPr>
          </a:p>
        </p:txBody>
      </p:sp>
      <p:sp>
        <p:nvSpPr>
          <p:cNvPr id="8" name="Title 1">
            <a:extLst>
              <a:ext uri="{FF2B5EF4-FFF2-40B4-BE49-F238E27FC236}">
                <a16:creationId xmlns:a16="http://schemas.microsoft.com/office/drawing/2014/main" id="{FB12EA19-2E3B-C54F-B860-65AB6CB4D259}"/>
              </a:ext>
            </a:extLst>
          </p:cNvPr>
          <p:cNvSpPr txBox="1">
            <a:spLocks/>
          </p:cNvSpPr>
          <p:nvPr/>
        </p:nvSpPr>
        <p:spPr>
          <a:xfrm>
            <a:off x="3433248" y="3219104"/>
            <a:ext cx="1934589" cy="2029106"/>
          </a:xfrm>
          <a:prstGeom prst="rect">
            <a:avLst/>
          </a:prstGeom>
          <a:solidFill>
            <a:schemeClr val="tx1"/>
          </a:solidFill>
        </p:spPr>
        <p:txBody>
          <a:bodyPr vert="horz" lIns="68580" tIns="34290" rIns="68580" bIns="3429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defTabSz="685800">
              <a:lnSpc>
                <a:spcPct val="90000"/>
              </a:lnSpc>
            </a:pPr>
            <a:r>
              <a:rPr lang="en-US" sz="2325" b="1" dirty="0">
                <a:solidFill>
                  <a:srgbClr val="FFFFFF"/>
                </a:solidFill>
                <a:latin typeface="Arial" panose="020B0604020202020204" pitchFamily="34" charset="0"/>
                <a:cs typeface="Arial" panose="020B0604020202020204" pitchFamily="34" charset="0"/>
              </a:rPr>
              <a:t>Overdose Became #1 Cause of Unnatural Death in 2013</a:t>
            </a:r>
          </a:p>
        </p:txBody>
      </p:sp>
      <p:sp>
        <p:nvSpPr>
          <p:cNvPr id="9" name="Title 1">
            <a:extLst>
              <a:ext uri="{FF2B5EF4-FFF2-40B4-BE49-F238E27FC236}">
                <a16:creationId xmlns:a16="http://schemas.microsoft.com/office/drawing/2014/main" id="{3E1BDCC9-C07C-E943-8DBB-CDD2EFF5BF90}"/>
              </a:ext>
            </a:extLst>
          </p:cNvPr>
          <p:cNvSpPr txBox="1">
            <a:spLocks/>
          </p:cNvSpPr>
          <p:nvPr/>
        </p:nvSpPr>
        <p:spPr>
          <a:xfrm>
            <a:off x="8380099" y="3699321"/>
            <a:ext cx="1934589" cy="1091660"/>
          </a:xfrm>
          <a:prstGeom prst="rect">
            <a:avLst/>
          </a:prstGeom>
          <a:solidFill>
            <a:schemeClr val="tx1"/>
          </a:solidFill>
        </p:spPr>
        <p:txBody>
          <a:bodyPr vert="horz" lIns="68580" tIns="34290" rIns="68580" bIns="34290" rtlCol="0" anchor="ctr">
            <a:normAutofit fontScale="85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defTabSz="685800">
              <a:lnSpc>
                <a:spcPct val="90000"/>
              </a:lnSpc>
            </a:pPr>
            <a:r>
              <a:rPr lang="en-US" sz="2325" b="1" dirty="0">
                <a:solidFill>
                  <a:srgbClr val="FFFFFF"/>
                </a:solidFill>
                <a:latin typeface="Arial" panose="020B0604020202020204" pitchFamily="34" charset="0"/>
                <a:cs typeface="Arial" panose="020B0604020202020204" pitchFamily="34" charset="0"/>
              </a:rPr>
              <a:t>Highest Ever in 2021, Maybe Slightly better this year</a:t>
            </a:r>
          </a:p>
        </p:txBody>
      </p:sp>
    </p:spTree>
    <p:extLst>
      <p:ext uri="{BB962C8B-B14F-4D97-AF65-F5344CB8AC3E}">
        <p14:creationId xmlns:p14="http://schemas.microsoft.com/office/powerpoint/2010/main" val="2792722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B1C13-0AF6-E63D-7FBC-54AE87AE381D}"/>
              </a:ext>
            </a:extLst>
          </p:cNvPr>
          <p:cNvSpPr>
            <a:spLocks noGrp="1"/>
          </p:cNvSpPr>
          <p:nvPr>
            <p:ph type="title"/>
          </p:nvPr>
        </p:nvSpPr>
        <p:spPr>
          <a:xfrm>
            <a:off x="1697747" y="143431"/>
            <a:ext cx="7772400" cy="914400"/>
          </a:xfrm>
        </p:spPr>
        <p:txBody>
          <a:bodyPr/>
          <a:lstStyle/>
          <a:p>
            <a:r>
              <a:rPr lang="en-US" b="1" dirty="0">
                <a:solidFill>
                  <a:srgbClr val="FFC000"/>
                </a:solidFill>
              </a:rPr>
              <a:t>How do we Get Out of This?</a:t>
            </a:r>
          </a:p>
        </p:txBody>
      </p:sp>
      <p:pic>
        <p:nvPicPr>
          <p:cNvPr id="5" name="Content Placeholder 4" descr="A picture containing chart&#10;&#10;Description automatically generated">
            <a:extLst>
              <a:ext uri="{FF2B5EF4-FFF2-40B4-BE49-F238E27FC236}">
                <a16:creationId xmlns:a16="http://schemas.microsoft.com/office/drawing/2014/main" id="{8A6B12DE-4791-40A3-A413-E3A4ED743EB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97748" y="2383277"/>
            <a:ext cx="8746671" cy="3961960"/>
          </a:xfrm>
        </p:spPr>
      </p:pic>
      <p:sp>
        <p:nvSpPr>
          <p:cNvPr id="6" name="TextBox 5">
            <a:extLst>
              <a:ext uri="{FF2B5EF4-FFF2-40B4-BE49-F238E27FC236}">
                <a16:creationId xmlns:a16="http://schemas.microsoft.com/office/drawing/2014/main" id="{E9661BEE-E876-A8D5-6F5F-02BDA12A1CA7}"/>
              </a:ext>
            </a:extLst>
          </p:cNvPr>
          <p:cNvSpPr txBox="1"/>
          <p:nvPr/>
        </p:nvSpPr>
        <p:spPr>
          <a:xfrm>
            <a:off x="6368658" y="6345237"/>
            <a:ext cx="3842142" cy="369332"/>
          </a:xfrm>
          <a:prstGeom prst="rect">
            <a:avLst/>
          </a:prstGeom>
          <a:noFill/>
        </p:spPr>
        <p:txBody>
          <a:bodyPr wrap="none" rtlCol="0">
            <a:spAutoFit/>
          </a:bodyPr>
          <a:lstStyle/>
          <a:p>
            <a:pPr defTabSz="457200"/>
            <a:r>
              <a:rPr lang="en-US" dirty="0">
                <a:solidFill>
                  <a:srgbClr val="000000"/>
                </a:solidFill>
                <a:latin typeface="Calibri"/>
              </a:rPr>
              <a:t>JAMA 2022 Overdose Epidemic Report</a:t>
            </a:r>
          </a:p>
        </p:txBody>
      </p:sp>
      <p:sp>
        <p:nvSpPr>
          <p:cNvPr id="7" name="TextBox 6">
            <a:extLst>
              <a:ext uri="{FF2B5EF4-FFF2-40B4-BE49-F238E27FC236}">
                <a16:creationId xmlns:a16="http://schemas.microsoft.com/office/drawing/2014/main" id="{2527EB37-3EFB-CEFA-5D09-3836CD1A0CC6}"/>
              </a:ext>
            </a:extLst>
          </p:cNvPr>
          <p:cNvSpPr txBox="1"/>
          <p:nvPr/>
        </p:nvSpPr>
        <p:spPr>
          <a:xfrm>
            <a:off x="2134576" y="950433"/>
            <a:ext cx="8076225" cy="1200329"/>
          </a:xfrm>
          <a:prstGeom prst="rect">
            <a:avLst/>
          </a:prstGeom>
          <a:noFill/>
        </p:spPr>
        <p:txBody>
          <a:bodyPr wrap="square" rtlCol="0">
            <a:spAutoFit/>
          </a:bodyPr>
          <a:lstStyle/>
          <a:p>
            <a:pPr defTabSz="457200"/>
            <a:r>
              <a:rPr lang="en-US" sz="3600" b="1" dirty="0">
                <a:solidFill>
                  <a:srgbClr val="000000"/>
                </a:solidFill>
                <a:latin typeface="Calibri"/>
              </a:rPr>
              <a:t>Simply Reducing Opioid Prescriptions </a:t>
            </a:r>
          </a:p>
          <a:p>
            <a:pPr defTabSz="457200"/>
            <a:r>
              <a:rPr lang="en-US" sz="3600" b="1" dirty="0">
                <a:solidFill>
                  <a:srgbClr val="000000"/>
                </a:solidFill>
                <a:latin typeface="Calibri"/>
              </a:rPr>
              <a:t>Is not enough</a:t>
            </a:r>
          </a:p>
        </p:txBody>
      </p:sp>
      <p:cxnSp>
        <p:nvCxnSpPr>
          <p:cNvPr id="9" name="Straight Arrow Connector 8">
            <a:extLst>
              <a:ext uri="{FF2B5EF4-FFF2-40B4-BE49-F238E27FC236}">
                <a16:creationId xmlns:a16="http://schemas.microsoft.com/office/drawing/2014/main" id="{0B3C5FAC-3E7D-423E-1B81-5F05F8B94EA3}"/>
              </a:ext>
            </a:extLst>
          </p:cNvPr>
          <p:cNvCxnSpPr>
            <a:cxnSpLocks/>
          </p:cNvCxnSpPr>
          <p:nvPr/>
        </p:nvCxnSpPr>
        <p:spPr>
          <a:xfrm flipV="1">
            <a:off x="4642738" y="2937753"/>
            <a:ext cx="5094848" cy="1130610"/>
          </a:xfrm>
          <a:prstGeom prst="straightConnector1">
            <a:avLst/>
          </a:prstGeom>
          <a:ln w="10160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E26BAACE-04DC-B19E-965C-A82DFBCB5466}"/>
              </a:ext>
            </a:extLst>
          </p:cNvPr>
          <p:cNvCxnSpPr>
            <a:cxnSpLocks/>
          </p:cNvCxnSpPr>
          <p:nvPr/>
        </p:nvCxnSpPr>
        <p:spPr>
          <a:xfrm>
            <a:off x="4642738" y="4442019"/>
            <a:ext cx="5217866" cy="1270205"/>
          </a:xfrm>
          <a:prstGeom prst="straightConnector1">
            <a:avLst/>
          </a:prstGeom>
          <a:ln w="1016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91359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CB122-230D-AAB5-2AD9-A6BA2370D186}"/>
              </a:ext>
            </a:extLst>
          </p:cNvPr>
          <p:cNvSpPr>
            <a:spLocks noGrp="1"/>
          </p:cNvSpPr>
          <p:nvPr>
            <p:ph type="title"/>
          </p:nvPr>
        </p:nvSpPr>
        <p:spPr>
          <a:xfrm>
            <a:off x="1781175" y="269875"/>
            <a:ext cx="7772400" cy="914400"/>
          </a:xfrm>
        </p:spPr>
        <p:txBody>
          <a:bodyPr>
            <a:normAutofit fontScale="90000"/>
          </a:bodyPr>
          <a:lstStyle/>
          <a:p>
            <a:r>
              <a:rPr lang="en-US" b="1" dirty="0">
                <a:solidFill>
                  <a:srgbClr val="FFC000"/>
                </a:solidFill>
              </a:rPr>
              <a:t>Engaging High Risk Patients: </a:t>
            </a:r>
            <a:br>
              <a:rPr lang="en-US" b="1" dirty="0">
                <a:solidFill>
                  <a:srgbClr val="FFC000"/>
                </a:solidFill>
              </a:rPr>
            </a:br>
            <a:r>
              <a:rPr lang="en-US" b="1" dirty="0">
                <a:solidFill>
                  <a:srgbClr val="FFC000"/>
                </a:solidFill>
              </a:rPr>
              <a:t>Where is the Risk Greatest?</a:t>
            </a:r>
          </a:p>
        </p:txBody>
      </p:sp>
      <p:sp>
        <p:nvSpPr>
          <p:cNvPr id="3" name="Content Placeholder 2">
            <a:extLst>
              <a:ext uri="{FF2B5EF4-FFF2-40B4-BE49-F238E27FC236}">
                <a16:creationId xmlns:a16="http://schemas.microsoft.com/office/drawing/2014/main" id="{24C66FAA-9517-8BED-0066-CFDAA9EF05D6}"/>
              </a:ext>
            </a:extLst>
          </p:cNvPr>
          <p:cNvSpPr>
            <a:spLocks noGrp="1"/>
          </p:cNvSpPr>
          <p:nvPr>
            <p:ph idx="1"/>
          </p:nvPr>
        </p:nvSpPr>
        <p:spPr>
          <a:xfrm>
            <a:off x="1645444" y="1659444"/>
            <a:ext cx="8901112" cy="4572000"/>
          </a:xfrm>
        </p:spPr>
        <p:txBody>
          <a:bodyPr>
            <a:normAutofit fontScale="47500" lnSpcReduction="20000"/>
          </a:bodyPr>
          <a:lstStyle/>
          <a:p>
            <a:pPr marL="0" indent="0">
              <a:spcBef>
                <a:spcPts val="600"/>
              </a:spcBef>
              <a:buNone/>
            </a:pPr>
            <a:r>
              <a:rPr lang="en-US" sz="5100" b="1" i="1" dirty="0"/>
              <a:t>Medication treatment utilizing methadone, buprenorphine, or naltrexone in addition to behavioral interventions has proven to be effective at reducing all-cause mortality and overdose deaths in patients with opioid use disorder (Ma, Bao et al. 2018).</a:t>
            </a:r>
          </a:p>
          <a:p>
            <a:pPr marL="0" indent="0">
              <a:spcBef>
                <a:spcPts val="600"/>
              </a:spcBef>
              <a:buNone/>
            </a:pPr>
            <a:endParaRPr lang="en-US" sz="5100" b="1" i="1" dirty="0"/>
          </a:p>
          <a:p>
            <a:pPr>
              <a:spcBef>
                <a:spcPts val="600"/>
              </a:spcBef>
            </a:pPr>
            <a:r>
              <a:rPr lang="en-US" sz="4500" dirty="0"/>
              <a:t>Where would these interventions have the highest impact?</a:t>
            </a:r>
          </a:p>
          <a:p>
            <a:pPr>
              <a:spcBef>
                <a:spcPts val="600"/>
              </a:spcBef>
            </a:pPr>
            <a:r>
              <a:rPr lang="en-US" sz="4500" dirty="0"/>
              <a:t>Two high risk groups that could be engaged: </a:t>
            </a:r>
          </a:p>
          <a:p>
            <a:pPr>
              <a:spcBef>
                <a:spcPts val="600"/>
              </a:spcBef>
            </a:pPr>
            <a:r>
              <a:rPr lang="en-US" sz="4500" dirty="0"/>
              <a:t>Patients who survive an Overdose</a:t>
            </a:r>
          </a:p>
          <a:p>
            <a:pPr lvl="1">
              <a:spcBef>
                <a:spcPts val="600"/>
              </a:spcBef>
            </a:pPr>
            <a:r>
              <a:rPr lang="en-US" sz="4500" dirty="0"/>
              <a:t>Approximately 1,000,000 non-fatal overdoses are treated in US emergency departments annually (1)   </a:t>
            </a:r>
          </a:p>
          <a:p>
            <a:pPr lvl="1">
              <a:spcBef>
                <a:spcPts val="600"/>
              </a:spcBef>
            </a:pPr>
            <a:r>
              <a:rPr lang="en-US" sz="4500" dirty="0"/>
              <a:t>Non-fatal overdoses have significant risk of death after discharge</a:t>
            </a:r>
          </a:p>
          <a:p>
            <a:pPr>
              <a:spcBef>
                <a:spcPts val="600"/>
              </a:spcBef>
            </a:pPr>
            <a:r>
              <a:rPr lang="en-US" sz="4500" b="1" u="sng" dirty="0"/>
              <a:t>Individuals recently released from a controlled environment</a:t>
            </a:r>
            <a:br>
              <a:rPr lang="en-US" sz="2000" dirty="0"/>
            </a:br>
            <a:endParaRPr lang="en-US" sz="1800" dirty="0"/>
          </a:p>
          <a:p>
            <a:pPr marL="68263" indent="0">
              <a:spcBef>
                <a:spcPts val="0"/>
              </a:spcBef>
              <a:buNone/>
            </a:pPr>
            <a:r>
              <a:rPr lang="en-US" sz="1800" dirty="0"/>
              <a:t>(1) </a:t>
            </a:r>
            <a:r>
              <a:rPr lang="en-US" sz="1800" dirty="0" err="1"/>
              <a:t>Vivolo</a:t>
            </a:r>
            <a:r>
              <a:rPr lang="en-US" sz="1800" dirty="0"/>
              <a:t>-Kantor et al., 2020</a:t>
            </a:r>
            <a:br>
              <a:rPr lang="en-US" sz="1800" dirty="0"/>
            </a:br>
            <a:endParaRPr lang="en-US" sz="1200" dirty="0"/>
          </a:p>
          <a:p>
            <a:pPr>
              <a:spcBef>
                <a:spcPts val="0"/>
              </a:spcBef>
            </a:pPr>
            <a:endParaRPr lang="en-US" sz="1800" dirty="0"/>
          </a:p>
        </p:txBody>
      </p:sp>
    </p:spTree>
    <p:extLst>
      <p:ext uri="{BB962C8B-B14F-4D97-AF65-F5344CB8AC3E}">
        <p14:creationId xmlns:p14="http://schemas.microsoft.com/office/powerpoint/2010/main" val="767664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E3931-6795-733F-C48E-6A62BA198C55}"/>
              </a:ext>
            </a:extLst>
          </p:cNvPr>
          <p:cNvSpPr>
            <a:spLocks noGrp="1"/>
          </p:cNvSpPr>
          <p:nvPr>
            <p:ph type="title"/>
          </p:nvPr>
        </p:nvSpPr>
        <p:spPr/>
        <p:txBody>
          <a:bodyPr/>
          <a:lstStyle/>
          <a:p>
            <a:r>
              <a:rPr lang="en-US" dirty="0"/>
              <a:t>Risk of Death after Release</a:t>
            </a:r>
          </a:p>
        </p:txBody>
      </p:sp>
      <p:sp>
        <p:nvSpPr>
          <p:cNvPr id="3" name="Content Placeholder 2">
            <a:extLst>
              <a:ext uri="{FF2B5EF4-FFF2-40B4-BE49-F238E27FC236}">
                <a16:creationId xmlns:a16="http://schemas.microsoft.com/office/drawing/2014/main" id="{061A6F3C-961E-B3F3-C022-E2D0FE6EB245}"/>
              </a:ext>
            </a:extLst>
          </p:cNvPr>
          <p:cNvSpPr>
            <a:spLocks noGrp="1"/>
          </p:cNvSpPr>
          <p:nvPr>
            <p:ph idx="1"/>
          </p:nvPr>
        </p:nvSpPr>
        <p:spPr/>
        <p:txBody>
          <a:bodyPr/>
          <a:lstStyle/>
          <a:p>
            <a:pPr marL="0" indent="0">
              <a:buNone/>
            </a:pPr>
            <a:r>
              <a:rPr lang="en-US" dirty="0"/>
              <a:t>Binswanger et al., NEJM 2007</a:t>
            </a:r>
          </a:p>
          <a:p>
            <a:r>
              <a:rPr lang="en-US" dirty="0"/>
              <a:t>Retrospective study of inmates released from Washington State prisons 1999-2003</a:t>
            </a:r>
          </a:p>
          <a:p>
            <a:r>
              <a:rPr lang="en-US" dirty="0"/>
              <a:t>30,237 released inmates</a:t>
            </a:r>
          </a:p>
          <a:p>
            <a:r>
              <a:rPr lang="en-US" dirty="0"/>
              <a:t>443 deaths (3.5 times death rate for state)</a:t>
            </a:r>
          </a:p>
          <a:p>
            <a:r>
              <a:rPr lang="en-US" dirty="0"/>
              <a:t>A leading cause of death was drug overdose</a:t>
            </a:r>
          </a:p>
        </p:txBody>
      </p:sp>
    </p:spTree>
    <p:extLst>
      <p:ext uri="{BB962C8B-B14F-4D97-AF65-F5344CB8AC3E}">
        <p14:creationId xmlns:p14="http://schemas.microsoft.com/office/powerpoint/2010/main" val="32675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22D56EA-394A-E63A-7E27-EF28316F1F7C}"/>
              </a:ext>
            </a:extLst>
          </p:cNvPr>
          <p:cNvSpPr>
            <a:spLocks noGrp="1"/>
          </p:cNvSpPr>
          <p:nvPr>
            <p:ph type="title"/>
          </p:nvPr>
        </p:nvSpPr>
        <p:spPr/>
        <p:txBody>
          <a:bodyPr>
            <a:normAutofit fontScale="90000"/>
          </a:bodyPr>
          <a:lstStyle/>
          <a:p>
            <a:r>
              <a:rPr lang="en-US" dirty="0"/>
              <a:t>Individuals Recently Released from Incarceration are at Higher Risk of Overdose</a:t>
            </a:r>
          </a:p>
        </p:txBody>
      </p:sp>
      <p:sp>
        <p:nvSpPr>
          <p:cNvPr id="5" name="Content Placeholder 4">
            <a:extLst>
              <a:ext uri="{FF2B5EF4-FFF2-40B4-BE49-F238E27FC236}">
                <a16:creationId xmlns:a16="http://schemas.microsoft.com/office/drawing/2014/main" id="{C4403464-8CCE-1587-1636-A376D851998D}"/>
              </a:ext>
            </a:extLst>
          </p:cNvPr>
          <p:cNvSpPr>
            <a:spLocks noGrp="1"/>
          </p:cNvSpPr>
          <p:nvPr>
            <p:ph idx="1"/>
          </p:nvPr>
        </p:nvSpPr>
        <p:spPr>
          <a:xfrm>
            <a:off x="1981200" y="1932317"/>
            <a:ext cx="8229600" cy="4193846"/>
          </a:xfrm>
        </p:spPr>
        <p:txBody>
          <a:bodyPr>
            <a:normAutofit fontScale="92500" lnSpcReduction="20000"/>
          </a:bodyPr>
          <a:lstStyle/>
          <a:p>
            <a:r>
              <a:rPr lang="en-US" dirty="0"/>
              <a:t>Incarcerated individuals report a high rate of opioid misuse prior to incarceration </a:t>
            </a:r>
          </a:p>
          <a:p>
            <a:pPr lvl="1"/>
            <a:r>
              <a:rPr lang="en-US" dirty="0"/>
              <a:t>20% of state prisoners and 11% of Federal prisoners ever used heroin</a:t>
            </a:r>
          </a:p>
          <a:p>
            <a:pPr lvl="1"/>
            <a:r>
              <a:rPr lang="en-US" dirty="0"/>
              <a:t>5% of state prisoners were using heroin at the time of the offense </a:t>
            </a:r>
            <a:r>
              <a:rPr lang="en-US" baseline="30000" dirty="0"/>
              <a:t>1</a:t>
            </a:r>
          </a:p>
          <a:p>
            <a:r>
              <a:rPr lang="en-US" b="1" i="1" dirty="0"/>
              <a:t>Reduced access to opioids leads to loss of tolerance</a:t>
            </a:r>
          </a:p>
          <a:p>
            <a:r>
              <a:rPr lang="en-US" dirty="0"/>
              <a:t>Medications for OUD are underutilized in jails/prisons </a:t>
            </a:r>
            <a:r>
              <a:rPr lang="en-US" baseline="30000" dirty="0"/>
              <a:t>2</a:t>
            </a:r>
          </a:p>
        </p:txBody>
      </p:sp>
      <p:sp>
        <p:nvSpPr>
          <p:cNvPr id="2" name="TextBox 1">
            <a:extLst>
              <a:ext uri="{FF2B5EF4-FFF2-40B4-BE49-F238E27FC236}">
                <a16:creationId xmlns:a16="http://schemas.microsoft.com/office/drawing/2014/main" id="{A7AD7BF1-FFFF-95BB-ADC7-0C4082D44147}"/>
              </a:ext>
            </a:extLst>
          </p:cNvPr>
          <p:cNvSpPr txBox="1"/>
          <p:nvPr/>
        </p:nvSpPr>
        <p:spPr>
          <a:xfrm>
            <a:off x="7303699" y="5710688"/>
            <a:ext cx="2613601" cy="646331"/>
          </a:xfrm>
          <a:prstGeom prst="rect">
            <a:avLst/>
          </a:prstGeom>
          <a:noFill/>
        </p:spPr>
        <p:txBody>
          <a:bodyPr wrap="none" rtlCol="0">
            <a:spAutoFit/>
          </a:bodyPr>
          <a:lstStyle/>
          <a:p>
            <a:pPr defTabSz="457200"/>
            <a:r>
              <a:rPr lang="en-US" dirty="0">
                <a:solidFill>
                  <a:srgbClr val="000000"/>
                </a:solidFill>
                <a:latin typeface="Calibri"/>
              </a:rPr>
              <a:t>(1. </a:t>
            </a:r>
            <a:r>
              <a:rPr lang="en-US" dirty="0" err="1">
                <a:solidFill>
                  <a:srgbClr val="000000"/>
                </a:solidFill>
                <a:latin typeface="Calibri"/>
              </a:rPr>
              <a:t>Maruschak</a:t>
            </a:r>
            <a:r>
              <a:rPr lang="en-US" dirty="0">
                <a:solidFill>
                  <a:srgbClr val="000000"/>
                </a:solidFill>
                <a:latin typeface="Calibri"/>
              </a:rPr>
              <a:t> et al., 2021</a:t>
            </a:r>
          </a:p>
          <a:p>
            <a:pPr defTabSz="457200"/>
            <a:r>
              <a:rPr lang="en-US" dirty="0">
                <a:solidFill>
                  <a:srgbClr val="000000"/>
                </a:solidFill>
                <a:latin typeface="Calibri"/>
              </a:rPr>
              <a:t>2. </a:t>
            </a:r>
            <a:r>
              <a:rPr lang="en-US" dirty="0" err="1">
                <a:solidFill>
                  <a:srgbClr val="000000"/>
                </a:solidFill>
                <a:latin typeface="Calibri"/>
              </a:rPr>
              <a:t>Komalasari</a:t>
            </a:r>
            <a:r>
              <a:rPr lang="en-US" dirty="0">
                <a:solidFill>
                  <a:srgbClr val="000000"/>
                </a:solidFill>
                <a:latin typeface="Calibri"/>
              </a:rPr>
              <a:t> et al., 2021)</a:t>
            </a:r>
          </a:p>
        </p:txBody>
      </p:sp>
    </p:spTree>
    <p:extLst>
      <p:ext uri="{BB962C8B-B14F-4D97-AF65-F5344CB8AC3E}">
        <p14:creationId xmlns:p14="http://schemas.microsoft.com/office/powerpoint/2010/main" val="1944393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07D67-AE0B-7F63-F366-99C1576C129B}"/>
              </a:ext>
            </a:extLst>
          </p:cNvPr>
          <p:cNvSpPr>
            <a:spLocks noGrp="1"/>
          </p:cNvSpPr>
          <p:nvPr>
            <p:ph type="title"/>
          </p:nvPr>
        </p:nvSpPr>
        <p:spPr/>
        <p:txBody>
          <a:bodyPr>
            <a:normAutofit/>
          </a:bodyPr>
          <a:lstStyle/>
          <a:p>
            <a:r>
              <a:rPr lang="en-US" dirty="0"/>
              <a:t>Fentanyl Increases Risks</a:t>
            </a:r>
          </a:p>
        </p:txBody>
      </p:sp>
      <p:pic>
        <p:nvPicPr>
          <p:cNvPr id="5" name="Content Placeholder 4" descr="Chart&#10;&#10;Description automatically generated">
            <a:extLst>
              <a:ext uri="{FF2B5EF4-FFF2-40B4-BE49-F238E27FC236}">
                <a16:creationId xmlns:a16="http://schemas.microsoft.com/office/drawing/2014/main" id="{3D991685-7F6E-D1B3-FC7A-A98685B3C04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81200" y="1417638"/>
            <a:ext cx="8067822" cy="4586776"/>
          </a:xfrm>
        </p:spPr>
      </p:pic>
    </p:spTree>
    <p:extLst>
      <p:ext uri="{BB962C8B-B14F-4D97-AF65-F5344CB8AC3E}">
        <p14:creationId xmlns:p14="http://schemas.microsoft.com/office/powerpoint/2010/main" val="2676334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54A19-EFF1-D462-19D7-A666D44AAF29}"/>
              </a:ext>
            </a:extLst>
          </p:cNvPr>
          <p:cNvSpPr>
            <a:spLocks noGrp="1"/>
          </p:cNvSpPr>
          <p:nvPr>
            <p:ph type="title"/>
          </p:nvPr>
        </p:nvSpPr>
        <p:spPr>
          <a:xfrm>
            <a:off x="1981200" y="274638"/>
            <a:ext cx="8229600" cy="1143000"/>
          </a:xfrm>
        </p:spPr>
        <p:txBody>
          <a:bodyPr anchor="ctr">
            <a:normAutofit/>
          </a:bodyPr>
          <a:lstStyle/>
          <a:p>
            <a:r>
              <a:rPr lang="en-US" dirty="0"/>
              <a:t>Fentanyl</a:t>
            </a:r>
          </a:p>
        </p:txBody>
      </p:sp>
      <p:sp>
        <p:nvSpPr>
          <p:cNvPr id="10" name="Content Placeholder 3">
            <a:extLst>
              <a:ext uri="{FF2B5EF4-FFF2-40B4-BE49-F238E27FC236}">
                <a16:creationId xmlns:a16="http://schemas.microsoft.com/office/drawing/2014/main" id="{581C3549-23CA-3CE2-AC01-CCDC6DADCBF3}"/>
              </a:ext>
            </a:extLst>
          </p:cNvPr>
          <p:cNvSpPr>
            <a:spLocks noGrp="1"/>
          </p:cNvSpPr>
          <p:nvPr>
            <p:ph sz="half" idx="1"/>
          </p:nvPr>
        </p:nvSpPr>
        <p:spPr>
          <a:xfrm>
            <a:off x="1981200" y="1600201"/>
            <a:ext cx="4038600" cy="4525963"/>
          </a:xfrm>
        </p:spPr>
        <p:txBody>
          <a:bodyPr>
            <a:normAutofit/>
          </a:bodyPr>
          <a:lstStyle/>
          <a:p>
            <a:r>
              <a:rPr lang="en-US" dirty="0"/>
              <a:t>Perfect storm increasing risk of overdose in individuals coming out of controlled environment</a:t>
            </a:r>
          </a:p>
          <a:p>
            <a:r>
              <a:rPr lang="en-US" b="1" i="1" dirty="0"/>
              <a:t>Loss of tolerance PLUS higher potency drugs in community</a:t>
            </a:r>
          </a:p>
        </p:txBody>
      </p:sp>
      <p:graphicFrame>
        <p:nvGraphicFramePr>
          <p:cNvPr id="5" name="Content Placeholder 2">
            <a:extLst>
              <a:ext uri="{FF2B5EF4-FFF2-40B4-BE49-F238E27FC236}">
                <a16:creationId xmlns:a16="http://schemas.microsoft.com/office/drawing/2014/main" id="{C9149E68-5ED8-EFCE-7659-7FC75B7AED2A}"/>
              </a:ext>
            </a:extLst>
          </p:cNvPr>
          <p:cNvGraphicFramePr>
            <a:graphicFrameLocks noGrp="1"/>
          </p:cNvGraphicFramePr>
          <p:nvPr>
            <p:ph sz="half" idx="2"/>
            <p:extLst/>
          </p:nvPr>
        </p:nvGraphicFramePr>
        <p:xfrm>
          <a:off x="6172200" y="1600201"/>
          <a:ext cx="4038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31574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BEDFA-D7B3-62B3-666B-60BBBCF8B509}"/>
              </a:ext>
            </a:extLst>
          </p:cNvPr>
          <p:cNvSpPr>
            <a:spLocks noGrp="1"/>
          </p:cNvSpPr>
          <p:nvPr>
            <p:ph type="title"/>
          </p:nvPr>
        </p:nvSpPr>
        <p:spPr/>
        <p:txBody>
          <a:bodyPr/>
          <a:lstStyle/>
          <a:p>
            <a:endParaRPr lang="en-US" dirty="0"/>
          </a:p>
        </p:txBody>
      </p:sp>
      <p:pic>
        <p:nvPicPr>
          <p:cNvPr id="5" name="Content Placeholder 4">
            <a:extLst>
              <a:ext uri="{FF2B5EF4-FFF2-40B4-BE49-F238E27FC236}">
                <a16:creationId xmlns:a16="http://schemas.microsoft.com/office/drawing/2014/main" id="{82D31DB9-9580-14D7-1687-6D21B1DE5974}"/>
              </a:ext>
            </a:extLst>
          </p:cNvPr>
          <p:cNvPicPr>
            <a:picLocks noGrp="1" noChangeAspect="1"/>
          </p:cNvPicPr>
          <p:nvPr>
            <p:ph idx="1"/>
          </p:nvPr>
        </p:nvPicPr>
        <p:blipFill>
          <a:blip r:embed="rId2"/>
          <a:stretch>
            <a:fillRect/>
          </a:stretch>
        </p:blipFill>
        <p:spPr>
          <a:xfrm>
            <a:off x="1721597" y="1417638"/>
            <a:ext cx="8748807" cy="4535998"/>
          </a:xfrm>
        </p:spPr>
      </p:pic>
      <p:sp>
        <p:nvSpPr>
          <p:cNvPr id="6" name="TextBox 5">
            <a:extLst>
              <a:ext uri="{FF2B5EF4-FFF2-40B4-BE49-F238E27FC236}">
                <a16:creationId xmlns:a16="http://schemas.microsoft.com/office/drawing/2014/main" id="{88633E0B-CCF8-7D59-7623-59E78D62C7B2}"/>
              </a:ext>
            </a:extLst>
          </p:cNvPr>
          <p:cNvSpPr txBox="1"/>
          <p:nvPr/>
        </p:nvSpPr>
        <p:spPr>
          <a:xfrm>
            <a:off x="6898258" y="6026352"/>
            <a:ext cx="3002873" cy="369332"/>
          </a:xfrm>
          <a:prstGeom prst="rect">
            <a:avLst/>
          </a:prstGeom>
          <a:noFill/>
        </p:spPr>
        <p:txBody>
          <a:bodyPr wrap="none" rtlCol="0">
            <a:spAutoFit/>
          </a:bodyPr>
          <a:lstStyle/>
          <a:p>
            <a:pPr defTabSz="457200"/>
            <a:r>
              <a:rPr lang="en-US" dirty="0">
                <a:solidFill>
                  <a:srgbClr val="000000"/>
                </a:solidFill>
                <a:latin typeface="Calibri"/>
              </a:rPr>
              <a:t>From </a:t>
            </a:r>
            <a:r>
              <a:rPr lang="en-US" dirty="0" err="1">
                <a:solidFill>
                  <a:srgbClr val="000000"/>
                </a:solidFill>
                <a:latin typeface="Calibri"/>
              </a:rPr>
              <a:t>Anapurwalla</a:t>
            </a:r>
            <a:r>
              <a:rPr lang="en-US" dirty="0">
                <a:solidFill>
                  <a:srgbClr val="000000"/>
                </a:solidFill>
                <a:latin typeface="Calibri"/>
              </a:rPr>
              <a:t> et al., 2018</a:t>
            </a:r>
          </a:p>
        </p:txBody>
      </p:sp>
      <p:sp>
        <p:nvSpPr>
          <p:cNvPr id="7" name="Left Arrow 6">
            <a:extLst>
              <a:ext uri="{FF2B5EF4-FFF2-40B4-BE49-F238E27FC236}">
                <a16:creationId xmlns:a16="http://schemas.microsoft.com/office/drawing/2014/main" id="{8E4AD58B-E4B1-4276-6CD0-8053697EB79D}"/>
              </a:ext>
            </a:extLst>
          </p:cNvPr>
          <p:cNvSpPr/>
          <p:nvPr/>
        </p:nvSpPr>
        <p:spPr>
          <a:xfrm>
            <a:off x="9095117" y="1909777"/>
            <a:ext cx="978408" cy="484632"/>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latin typeface="Calibri"/>
            </a:endParaRPr>
          </a:p>
        </p:txBody>
      </p:sp>
      <p:sp>
        <p:nvSpPr>
          <p:cNvPr id="8" name="Left Arrow 7">
            <a:extLst>
              <a:ext uri="{FF2B5EF4-FFF2-40B4-BE49-F238E27FC236}">
                <a16:creationId xmlns:a16="http://schemas.microsoft.com/office/drawing/2014/main" id="{F0DDB674-F330-DD6F-497D-CC3540641CBC}"/>
              </a:ext>
            </a:extLst>
          </p:cNvPr>
          <p:cNvSpPr/>
          <p:nvPr/>
        </p:nvSpPr>
        <p:spPr>
          <a:xfrm>
            <a:off x="9095117" y="4463591"/>
            <a:ext cx="978408" cy="484632"/>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latin typeface="Calibri"/>
            </a:endParaRPr>
          </a:p>
        </p:txBody>
      </p:sp>
      <p:sp>
        <p:nvSpPr>
          <p:cNvPr id="9" name="TextBox 8">
            <a:extLst>
              <a:ext uri="{FF2B5EF4-FFF2-40B4-BE49-F238E27FC236}">
                <a16:creationId xmlns:a16="http://schemas.microsoft.com/office/drawing/2014/main" id="{609221B3-4402-7FAE-4D16-3E1E10D2F5A5}"/>
              </a:ext>
            </a:extLst>
          </p:cNvPr>
          <p:cNvSpPr txBox="1"/>
          <p:nvPr/>
        </p:nvSpPr>
        <p:spPr>
          <a:xfrm>
            <a:off x="2786131" y="279562"/>
            <a:ext cx="6803194" cy="954107"/>
          </a:xfrm>
          <a:prstGeom prst="rect">
            <a:avLst/>
          </a:prstGeom>
          <a:noFill/>
        </p:spPr>
        <p:txBody>
          <a:bodyPr wrap="square" rtlCol="0">
            <a:spAutoFit/>
          </a:bodyPr>
          <a:lstStyle/>
          <a:p>
            <a:pPr defTabSz="457200"/>
            <a:r>
              <a:rPr lang="en-US" sz="2800" b="1" dirty="0">
                <a:solidFill>
                  <a:srgbClr val="000000"/>
                </a:solidFill>
                <a:latin typeface="Calibri"/>
              </a:rPr>
              <a:t>More Recent North Carolina data Confirms Increased Deaths</a:t>
            </a:r>
          </a:p>
        </p:txBody>
      </p:sp>
    </p:spTree>
    <p:extLst>
      <p:ext uri="{BB962C8B-B14F-4D97-AF65-F5344CB8AC3E}">
        <p14:creationId xmlns:p14="http://schemas.microsoft.com/office/powerpoint/2010/main" val="1864074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descr="image001">
            <a:extLst>
              <a:ext uri="{FF2B5EF4-FFF2-40B4-BE49-F238E27FC236}">
                <a16:creationId xmlns:a16="http://schemas.microsoft.com/office/drawing/2014/main" id="{2C3A3A4A-E98F-41BF-9D9A-47C0D22E20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2493"/>
            <a:ext cx="8403078" cy="54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eft Arrow 15">
            <a:extLst>
              <a:ext uri="{FF2B5EF4-FFF2-40B4-BE49-F238E27FC236}">
                <a16:creationId xmlns:a16="http://schemas.microsoft.com/office/drawing/2014/main" id="{9B4BCE90-8A9F-43D4-95E7-8C2FBABFEB88}"/>
              </a:ext>
            </a:extLst>
          </p:cNvPr>
          <p:cNvSpPr/>
          <p:nvPr/>
        </p:nvSpPr>
        <p:spPr>
          <a:xfrm>
            <a:off x="5098767" y="985370"/>
            <a:ext cx="1308614" cy="40274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2C59F96-09E1-4AA6-B76B-EA04DF6FFE24}"/>
              </a:ext>
            </a:extLst>
          </p:cNvPr>
          <p:cNvSpPr txBox="1"/>
          <p:nvPr/>
        </p:nvSpPr>
        <p:spPr>
          <a:xfrm>
            <a:off x="6369628" y="1019413"/>
            <a:ext cx="1838847" cy="369332"/>
          </a:xfrm>
          <a:prstGeom prst="rect">
            <a:avLst/>
          </a:prstGeom>
          <a:noFill/>
        </p:spPr>
        <p:txBody>
          <a:bodyPr wrap="square" rtlCol="0">
            <a:spAutoFit/>
          </a:bodyPr>
          <a:lstStyle/>
          <a:p>
            <a:r>
              <a:rPr lang="en-US">
                <a:solidFill>
                  <a:srgbClr val="FFFF00"/>
                </a:solidFill>
              </a:rPr>
              <a:t>Rename</a:t>
            </a:r>
          </a:p>
        </p:txBody>
      </p:sp>
      <p:sp>
        <p:nvSpPr>
          <p:cNvPr id="12" name="TextBox 11">
            <a:extLst>
              <a:ext uri="{FF2B5EF4-FFF2-40B4-BE49-F238E27FC236}">
                <a16:creationId xmlns:a16="http://schemas.microsoft.com/office/drawing/2014/main" id="{D7D3E182-BD15-4A3F-A4F0-65308B16F071}"/>
              </a:ext>
            </a:extLst>
          </p:cNvPr>
          <p:cNvSpPr txBox="1"/>
          <p:nvPr/>
        </p:nvSpPr>
        <p:spPr>
          <a:xfrm>
            <a:off x="4220308" y="-104102"/>
            <a:ext cx="5948624" cy="584775"/>
          </a:xfrm>
          <a:prstGeom prst="rect">
            <a:avLst/>
          </a:prstGeom>
          <a:noFill/>
        </p:spPr>
        <p:txBody>
          <a:bodyPr wrap="square" rtlCol="0">
            <a:spAutoFit/>
          </a:bodyPr>
          <a:lstStyle/>
          <a:p>
            <a:r>
              <a:rPr lang="en-US" sz="3200" b="1"/>
              <a:t>Helpful Reminders</a:t>
            </a:r>
          </a:p>
        </p:txBody>
      </p:sp>
      <p:sp>
        <p:nvSpPr>
          <p:cNvPr id="17" name="TextBox 16">
            <a:extLst>
              <a:ext uri="{FF2B5EF4-FFF2-40B4-BE49-F238E27FC236}">
                <a16:creationId xmlns:a16="http://schemas.microsoft.com/office/drawing/2014/main" id="{25E6C42C-D6D1-4B24-9D22-B60C28376C90}"/>
              </a:ext>
            </a:extLst>
          </p:cNvPr>
          <p:cNvSpPr txBox="1"/>
          <p:nvPr/>
        </p:nvSpPr>
        <p:spPr>
          <a:xfrm>
            <a:off x="8602083" y="2160989"/>
            <a:ext cx="3395649" cy="1292662"/>
          </a:xfrm>
          <a:prstGeom prst="rect">
            <a:avLst/>
          </a:prstGeom>
          <a:noFill/>
        </p:spPr>
        <p:txBody>
          <a:bodyPr wrap="square" rtlCol="0">
            <a:spAutoFit/>
          </a:bodyPr>
          <a:lstStyle/>
          <a:p>
            <a:pPr marL="285750" indent="-285750">
              <a:buFont typeface="Arial" panose="020B0604020202020204" pitchFamily="34" charset="0"/>
              <a:buChar char="•"/>
            </a:pPr>
            <a:r>
              <a:rPr lang="en-US" sz="2000"/>
              <a:t>Rename your Zoom screen,  with your name and organization</a:t>
            </a:r>
          </a:p>
          <a:p>
            <a:endParaRPr lang="en-US"/>
          </a:p>
        </p:txBody>
      </p:sp>
    </p:spTree>
    <p:extLst>
      <p:ext uri="{BB962C8B-B14F-4D97-AF65-F5344CB8AC3E}">
        <p14:creationId xmlns:p14="http://schemas.microsoft.com/office/powerpoint/2010/main" val="7519169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8ACF7-3F4F-98F9-9AD7-CE8BDD6D453B}"/>
              </a:ext>
            </a:extLst>
          </p:cNvPr>
          <p:cNvSpPr>
            <a:spLocks noGrp="1"/>
          </p:cNvSpPr>
          <p:nvPr>
            <p:ph type="title"/>
          </p:nvPr>
        </p:nvSpPr>
        <p:spPr/>
        <p:txBody>
          <a:bodyPr>
            <a:normAutofit/>
          </a:bodyPr>
          <a:lstStyle/>
          <a:p>
            <a:r>
              <a:rPr lang="en-US" dirty="0"/>
              <a:t>Overdose after Incarceration in the US</a:t>
            </a:r>
          </a:p>
        </p:txBody>
      </p:sp>
      <p:sp>
        <p:nvSpPr>
          <p:cNvPr id="3" name="Content Placeholder 2">
            <a:extLst>
              <a:ext uri="{FF2B5EF4-FFF2-40B4-BE49-F238E27FC236}">
                <a16:creationId xmlns:a16="http://schemas.microsoft.com/office/drawing/2014/main" id="{133B4D23-C672-2D2A-2E19-2053EBF75982}"/>
              </a:ext>
            </a:extLst>
          </p:cNvPr>
          <p:cNvSpPr>
            <a:spLocks noGrp="1"/>
          </p:cNvSpPr>
          <p:nvPr>
            <p:ph idx="1"/>
          </p:nvPr>
        </p:nvSpPr>
        <p:spPr/>
        <p:txBody>
          <a:bodyPr>
            <a:normAutofit lnSpcReduction="10000"/>
          </a:bodyPr>
          <a:lstStyle/>
          <a:p>
            <a:r>
              <a:rPr lang="en-US" dirty="0" err="1"/>
              <a:t>Mital</a:t>
            </a:r>
            <a:r>
              <a:rPr lang="en-US" dirty="0"/>
              <a:t> et al., 2020. Review of 18 studies published after 2001. Conclusions:</a:t>
            </a:r>
          </a:p>
          <a:p>
            <a:pPr lvl="1"/>
            <a:r>
              <a:rPr lang="en-US" b="1" dirty="0"/>
              <a:t>“Upon release from incarceration, individuals are at heightened risk of drug OD.” </a:t>
            </a:r>
          </a:p>
          <a:p>
            <a:pPr lvl="1"/>
            <a:r>
              <a:rPr lang="en-US" b="1" dirty="0"/>
              <a:t>“Interventions with a strong evidence base, such as low-barrier MOUD provision to persons with opioid use disorder in correctional settings, effective linkage-to-care programs upon release, and provision of Opioid Education and naloxone distribution to currently and formerly incarcerated individuals, can protect against OD in this highly vulnerable population.” </a:t>
            </a:r>
          </a:p>
        </p:txBody>
      </p:sp>
    </p:spTree>
    <p:extLst>
      <p:ext uri="{BB962C8B-B14F-4D97-AF65-F5344CB8AC3E}">
        <p14:creationId xmlns:p14="http://schemas.microsoft.com/office/powerpoint/2010/main" val="3404078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22D56EA-394A-E63A-7E27-EF28316F1F7C}"/>
              </a:ext>
            </a:extLst>
          </p:cNvPr>
          <p:cNvSpPr>
            <a:spLocks noGrp="1"/>
          </p:cNvSpPr>
          <p:nvPr>
            <p:ph type="title"/>
          </p:nvPr>
        </p:nvSpPr>
        <p:spPr/>
        <p:txBody>
          <a:bodyPr>
            <a:noAutofit/>
          </a:bodyPr>
          <a:lstStyle/>
          <a:p>
            <a:r>
              <a:rPr lang="en-US" sz="3600" b="1" dirty="0"/>
              <a:t>Barriers to MOUD in Incarcerated Individuals</a:t>
            </a:r>
          </a:p>
        </p:txBody>
      </p:sp>
      <p:sp>
        <p:nvSpPr>
          <p:cNvPr id="5" name="Content Placeholder 4">
            <a:extLst>
              <a:ext uri="{FF2B5EF4-FFF2-40B4-BE49-F238E27FC236}">
                <a16:creationId xmlns:a16="http://schemas.microsoft.com/office/drawing/2014/main" id="{C4403464-8CCE-1587-1636-A376D851998D}"/>
              </a:ext>
            </a:extLst>
          </p:cNvPr>
          <p:cNvSpPr>
            <a:spLocks noGrp="1"/>
          </p:cNvSpPr>
          <p:nvPr>
            <p:ph idx="1"/>
          </p:nvPr>
        </p:nvSpPr>
        <p:spPr>
          <a:xfrm>
            <a:off x="1981200" y="1932317"/>
            <a:ext cx="8229600" cy="4193846"/>
          </a:xfrm>
        </p:spPr>
        <p:txBody>
          <a:bodyPr/>
          <a:lstStyle/>
          <a:p>
            <a:r>
              <a:rPr lang="en-US" dirty="0"/>
              <a:t>Reasons for lack of medication use in jails/prisons</a:t>
            </a:r>
          </a:p>
          <a:p>
            <a:pPr lvl="1"/>
            <a:r>
              <a:rPr lang="en-US" dirty="0"/>
              <a:t>Lack of prescribing providers</a:t>
            </a:r>
          </a:p>
          <a:p>
            <a:pPr lvl="1"/>
            <a:r>
              <a:rPr lang="en-US" dirty="0"/>
              <a:t>Concern over diversion of buprenorphine</a:t>
            </a:r>
          </a:p>
          <a:p>
            <a:pPr lvl="1"/>
            <a:r>
              <a:rPr lang="en-US" dirty="0"/>
              <a:t>Inconsistent bridging to care after incarceration</a:t>
            </a:r>
          </a:p>
          <a:p>
            <a:pPr lvl="1"/>
            <a:r>
              <a:rPr lang="en-US" dirty="0"/>
              <a:t>Historical prejudice against agonist/partial agonist treatments</a:t>
            </a:r>
          </a:p>
          <a:p>
            <a:pPr lvl="1"/>
            <a:r>
              <a:rPr lang="en-US" dirty="0"/>
              <a:t>Funding </a:t>
            </a:r>
          </a:p>
        </p:txBody>
      </p:sp>
    </p:spTree>
    <p:extLst>
      <p:ext uri="{BB962C8B-B14F-4D97-AF65-F5344CB8AC3E}">
        <p14:creationId xmlns:p14="http://schemas.microsoft.com/office/powerpoint/2010/main" val="14079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Content Placeholder 4" descr="Diagram&#10;&#10;Description automatically generated">
            <a:extLst>
              <a:ext uri="{FF2B5EF4-FFF2-40B4-BE49-F238E27FC236}">
                <a16:creationId xmlns:a16="http://schemas.microsoft.com/office/drawing/2014/main" id="{F2AE7727-D6C2-0851-E1ED-3730FC665160}"/>
              </a:ext>
            </a:extLst>
          </p:cNvPr>
          <p:cNvPicPr>
            <a:picLocks noGrp="1" noChangeAspect="1"/>
          </p:cNvPicPr>
          <p:nvPr>
            <p:ph idx="1"/>
          </p:nvPr>
        </p:nvPicPr>
        <p:blipFill>
          <a:blip r:embed="rId2"/>
          <a:stretch>
            <a:fillRect/>
          </a:stretch>
        </p:blipFill>
        <p:spPr>
          <a:xfrm>
            <a:off x="1614489" y="1092868"/>
            <a:ext cx="8963025" cy="4122991"/>
          </a:xfrm>
          <a:noFill/>
        </p:spPr>
      </p:pic>
      <p:sp>
        <p:nvSpPr>
          <p:cNvPr id="6" name="TextBox 5">
            <a:extLst>
              <a:ext uri="{FF2B5EF4-FFF2-40B4-BE49-F238E27FC236}">
                <a16:creationId xmlns:a16="http://schemas.microsoft.com/office/drawing/2014/main" id="{DF048BEC-1627-8C77-2256-DFFFBD89BB43}"/>
              </a:ext>
            </a:extLst>
          </p:cNvPr>
          <p:cNvSpPr txBox="1"/>
          <p:nvPr/>
        </p:nvSpPr>
        <p:spPr>
          <a:xfrm>
            <a:off x="7038320" y="5528281"/>
            <a:ext cx="2974148" cy="646331"/>
          </a:xfrm>
          <a:prstGeom prst="rect">
            <a:avLst/>
          </a:prstGeom>
          <a:noFill/>
        </p:spPr>
        <p:txBody>
          <a:bodyPr wrap="none" rtlCol="0">
            <a:spAutoFit/>
          </a:bodyPr>
          <a:lstStyle/>
          <a:p>
            <a:pPr defTabSz="457200"/>
            <a:r>
              <a:rPr lang="en-US" dirty="0">
                <a:solidFill>
                  <a:srgbClr val="000000"/>
                </a:solidFill>
                <a:latin typeface="Calibri"/>
              </a:rPr>
              <a:t>National Academy for</a:t>
            </a:r>
          </a:p>
          <a:p>
            <a:pPr defTabSz="457200"/>
            <a:r>
              <a:rPr lang="en-US" dirty="0">
                <a:solidFill>
                  <a:srgbClr val="000000"/>
                </a:solidFill>
                <a:latin typeface="Calibri"/>
              </a:rPr>
              <a:t>State Health Policy </a:t>
            </a:r>
            <a:r>
              <a:rPr lang="en-US" dirty="0" err="1">
                <a:solidFill>
                  <a:srgbClr val="000000"/>
                </a:solidFill>
                <a:latin typeface="Calibri"/>
              </a:rPr>
              <a:t>NASHP.org</a:t>
            </a:r>
            <a:endParaRPr lang="en-US" dirty="0">
              <a:solidFill>
                <a:srgbClr val="000000"/>
              </a:solidFill>
              <a:latin typeface="Calibri"/>
            </a:endParaRPr>
          </a:p>
        </p:txBody>
      </p:sp>
    </p:spTree>
    <p:extLst>
      <p:ext uri="{BB962C8B-B14F-4D97-AF65-F5344CB8AC3E}">
        <p14:creationId xmlns:p14="http://schemas.microsoft.com/office/powerpoint/2010/main" val="8567092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3B46A-F0FE-AC86-A87F-5B75324367ED}"/>
              </a:ext>
            </a:extLst>
          </p:cNvPr>
          <p:cNvSpPr>
            <a:spLocks noGrp="1"/>
          </p:cNvSpPr>
          <p:nvPr>
            <p:ph type="title"/>
          </p:nvPr>
        </p:nvSpPr>
        <p:spPr/>
        <p:txBody>
          <a:bodyPr>
            <a:normAutofit fontScale="90000"/>
          </a:bodyPr>
          <a:lstStyle/>
          <a:p>
            <a:r>
              <a:rPr lang="en-US" dirty="0"/>
              <a:t>Medications for OUD are Effective in Prison/Jail populations</a:t>
            </a:r>
          </a:p>
        </p:txBody>
      </p:sp>
      <p:sp>
        <p:nvSpPr>
          <p:cNvPr id="3" name="Content Placeholder 2">
            <a:extLst>
              <a:ext uri="{FF2B5EF4-FFF2-40B4-BE49-F238E27FC236}">
                <a16:creationId xmlns:a16="http://schemas.microsoft.com/office/drawing/2014/main" id="{581089A4-4254-61AB-03C6-89DCE7172A40}"/>
              </a:ext>
            </a:extLst>
          </p:cNvPr>
          <p:cNvSpPr>
            <a:spLocks noGrp="1"/>
          </p:cNvSpPr>
          <p:nvPr>
            <p:ph idx="1"/>
          </p:nvPr>
        </p:nvSpPr>
        <p:spPr/>
        <p:txBody>
          <a:bodyPr>
            <a:normAutofit fontScale="92500" lnSpcReduction="20000"/>
          </a:bodyPr>
          <a:lstStyle/>
          <a:p>
            <a:pPr marL="0" indent="0">
              <a:buNone/>
            </a:pPr>
            <a:r>
              <a:rPr lang="en-US" sz="3400" b="1" dirty="0"/>
              <a:t>Green et al., JAMA Psychiatry 2018</a:t>
            </a:r>
          </a:p>
          <a:p>
            <a:r>
              <a:rPr lang="en-US" dirty="0"/>
              <a:t>Screening and protocoled treatment with MOUD (including methadone, buprenorphine, or naltrexone) launched at the Rhode Island Department of Corrections</a:t>
            </a:r>
          </a:p>
          <a:p>
            <a:r>
              <a:rPr lang="en-US" dirty="0"/>
              <a:t>All sites were operational by January 2017. </a:t>
            </a:r>
          </a:p>
          <a:p>
            <a:r>
              <a:rPr lang="en-US" dirty="0"/>
              <a:t>Individuals arriving into incarceration while receiving MOUD were maintained on medications without tapering or discontinuing. </a:t>
            </a:r>
          </a:p>
          <a:p>
            <a:r>
              <a:rPr lang="en-US" dirty="0"/>
              <a:t>Community-located Centers of Excellence were established to promote transitions and referrals of inmates released from incarceration.</a:t>
            </a:r>
          </a:p>
        </p:txBody>
      </p:sp>
    </p:spTree>
    <p:extLst>
      <p:ext uri="{BB962C8B-B14F-4D97-AF65-F5344CB8AC3E}">
        <p14:creationId xmlns:p14="http://schemas.microsoft.com/office/powerpoint/2010/main" val="885517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3B46A-F0FE-AC86-A87F-5B75324367ED}"/>
              </a:ext>
            </a:extLst>
          </p:cNvPr>
          <p:cNvSpPr>
            <a:spLocks noGrp="1"/>
          </p:cNvSpPr>
          <p:nvPr>
            <p:ph type="title"/>
          </p:nvPr>
        </p:nvSpPr>
        <p:spPr/>
        <p:txBody>
          <a:bodyPr>
            <a:normAutofit fontScale="90000"/>
          </a:bodyPr>
          <a:lstStyle/>
          <a:p>
            <a:r>
              <a:rPr lang="en-US" dirty="0"/>
              <a:t>Medications for OUD are Effective in Prison/Jail populations</a:t>
            </a:r>
          </a:p>
        </p:txBody>
      </p:sp>
      <p:sp>
        <p:nvSpPr>
          <p:cNvPr id="3" name="Content Placeholder 2">
            <a:extLst>
              <a:ext uri="{FF2B5EF4-FFF2-40B4-BE49-F238E27FC236}">
                <a16:creationId xmlns:a16="http://schemas.microsoft.com/office/drawing/2014/main" id="{581089A4-4254-61AB-03C6-89DCE7172A40}"/>
              </a:ext>
            </a:extLst>
          </p:cNvPr>
          <p:cNvSpPr>
            <a:spLocks noGrp="1"/>
          </p:cNvSpPr>
          <p:nvPr>
            <p:ph idx="1"/>
          </p:nvPr>
        </p:nvSpPr>
        <p:spPr/>
        <p:txBody>
          <a:bodyPr>
            <a:normAutofit/>
          </a:bodyPr>
          <a:lstStyle/>
          <a:p>
            <a:pPr marL="0" indent="0">
              <a:buNone/>
            </a:pPr>
            <a:r>
              <a:rPr lang="en-US" b="1" dirty="0"/>
              <a:t>Green et al., JAMA Psychiatry 2018 Results</a:t>
            </a:r>
          </a:p>
          <a:p>
            <a:pPr lvl="1"/>
            <a:r>
              <a:rPr lang="en-US" dirty="0"/>
              <a:t>Retrospective cohort analysis of statewide program January to June 2016 compared to January to June 2017</a:t>
            </a:r>
          </a:p>
          <a:p>
            <a:pPr lvl="1"/>
            <a:r>
              <a:rPr lang="en-US" dirty="0"/>
              <a:t>State medical examiner data of individuals who were incarcerated who died from an OD within 12 months of release</a:t>
            </a:r>
          </a:p>
          <a:p>
            <a:pPr lvl="1"/>
            <a:r>
              <a:rPr lang="en-US" dirty="0"/>
              <a:t>Results showed a reduction from 179 to 157 ODs.</a:t>
            </a:r>
          </a:p>
          <a:p>
            <a:pPr lvl="1"/>
            <a:r>
              <a:rPr lang="en-US" b="1" i="1" dirty="0"/>
              <a:t>12.3% reduction in overdose deaths within 12 months of release from prison after medication treatment program launched</a:t>
            </a:r>
          </a:p>
        </p:txBody>
      </p:sp>
    </p:spTree>
    <p:extLst>
      <p:ext uri="{BB962C8B-B14F-4D97-AF65-F5344CB8AC3E}">
        <p14:creationId xmlns:p14="http://schemas.microsoft.com/office/powerpoint/2010/main" val="1785099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3B46A-F0FE-AC86-A87F-5B75324367ED}"/>
              </a:ext>
            </a:extLst>
          </p:cNvPr>
          <p:cNvSpPr>
            <a:spLocks noGrp="1"/>
          </p:cNvSpPr>
          <p:nvPr>
            <p:ph type="title"/>
          </p:nvPr>
        </p:nvSpPr>
        <p:spPr/>
        <p:txBody>
          <a:bodyPr>
            <a:normAutofit fontScale="90000"/>
          </a:bodyPr>
          <a:lstStyle/>
          <a:p>
            <a:r>
              <a:rPr lang="en-US" dirty="0"/>
              <a:t>Medications for OUD are Effective in Prison/Jail populations</a:t>
            </a:r>
          </a:p>
        </p:txBody>
      </p:sp>
      <p:sp>
        <p:nvSpPr>
          <p:cNvPr id="3" name="Content Placeholder 2">
            <a:extLst>
              <a:ext uri="{FF2B5EF4-FFF2-40B4-BE49-F238E27FC236}">
                <a16:creationId xmlns:a16="http://schemas.microsoft.com/office/drawing/2014/main" id="{581089A4-4254-61AB-03C6-89DCE7172A40}"/>
              </a:ext>
            </a:extLst>
          </p:cNvPr>
          <p:cNvSpPr>
            <a:spLocks noGrp="1"/>
          </p:cNvSpPr>
          <p:nvPr>
            <p:ph idx="1"/>
          </p:nvPr>
        </p:nvSpPr>
        <p:spPr/>
        <p:txBody>
          <a:bodyPr/>
          <a:lstStyle/>
          <a:p>
            <a:r>
              <a:rPr lang="en-US" dirty="0"/>
              <a:t>Caveats</a:t>
            </a:r>
          </a:p>
          <a:p>
            <a:pPr lvl="1"/>
            <a:r>
              <a:rPr lang="en-US" dirty="0"/>
              <a:t>Challenges in getting accurate data post discharge</a:t>
            </a:r>
          </a:p>
          <a:p>
            <a:pPr lvl="1"/>
            <a:r>
              <a:rPr lang="en-US" dirty="0"/>
              <a:t>Randomized studies difficult carry out in prisons</a:t>
            </a:r>
          </a:p>
          <a:p>
            <a:pPr lvl="1"/>
            <a:r>
              <a:rPr lang="en-US" dirty="0"/>
              <a:t>Relapse rates are high post release (Woody et al., 2021, Gordon et al., 2017 Drug and Alcohol Dependence) </a:t>
            </a:r>
          </a:p>
        </p:txBody>
      </p:sp>
    </p:spTree>
    <p:extLst>
      <p:ext uri="{BB962C8B-B14F-4D97-AF65-F5344CB8AC3E}">
        <p14:creationId xmlns:p14="http://schemas.microsoft.com/office/powerpoint/2010/main" val="28027713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92E43-F8C4-F002-5E59-A5F1932B68CC}"/>
              </a:ext>
            </a:extLst>
          </p:cNvPr>
          <p:cNvSpPr>
            <a:spLocks noGrp="1"/>
          </p:cNvSpPr>
          <p:nvPr>
            <p:ph type="title"/>
          </p:nvPr>
        </p:nvSpPr>
        <p:spPr/>
        <p:txBody>
          <a:bodyPr>
            <a:normAutofit/>
          </a:bodyPr>
          <a:lstStyle/>
          <a:p>
            <a:r>
              <a:rPr lang="en-US" dirty="0"/>
              <a:t>Incarcerated Individuals Opinions on Treatment</a:t>
            </a:r>
          </a:p>
        </p:txBody>
      </p:sp>
      <p:sp>
        <p:nvSpPr>
          <p:cNvPr id="3" name="Content Placeholder 2">
            <a:extLst>
              <a:ext uri="{FF2B5EF4-FFF2-40B4-BE49-F238E27FC236}">
                <a16:creationId xmlns:a16="http://schemas.microsoft.com/office/drawing/2014/main" id="{CDE5C54C-CEEE-0128-D360-1D256BBD8CAF}"/>
              </a:ext>
            </a:extLst>
          </p:cNvPr>
          <p:cNvSpPr>
            <a:spLocks noGrp="1"/>
          </p:cNvSpPr>
          <p:nvPr>
            <p:ph idx="1"/>
          </p:nvPr>
        </p:nvSpPr>
        <p:spPr/>
        <p:txBody>
          <a:bodyPr/>
          <a:lstStyle/>
          <a:p>
            <a:r>
              <a:rPr lang="en-US" dirty="0" err="1"/>
              <a:t>Treitler</a:t>
            </a:r>
            <a:r>
              <a:rPr lang="en-US" dirty="0"/>
              <a:t> et al., 2022 Substance Abuse</a:t>
            </a:r>
          </a:p>
          <a:p>
            <a:pPr lvl="1"/>
            <a:r>
              <a:rPr lang="en-US" dirty="0"/>
              <a:t>Survey of 53 recently incarcerated individuals (62.3% in MOUD during and after incarceration)</a:t>
            </a:r>
          </a:p>
          <a:p>
            <a:pPr lvl="1"/>
            <a:r>
              <a:rPr lang="en-US" dirty="0"/>
              <a:t>Majority reason for MOUD: </a:t>
            </a:r>
            <a:r>
              <a:rPr lang="en-US" b="1" i="1" dirty="0"/>
              <a:t>Achieving recovery and reducing opioid use</a:t>
            </a:r>
          </a:p>
          <a:p>
            <a:pPr lvl="1"/>
            <a:r>
              <a:rPr lang="en-US" dirty="0"/>
              <a:t>Prior medication use and fear of side effects drove choice of specific MOUD (buprenorphine vs. depot naltrexone)</a:t>
            </a:r>
          </a:p>
          <a:p>
            <a:pPr lvl="1"/>
            <a:endParaRPr lang="en-US" dirty="0"/>
          </a:p>
        </p:txBody>
      </p:sp>
    </p:spTree>
    <p:extLst>
      <p:ext uri="{BB962C8B-B14F-4D97-AF65-F5344CB8AC3E}">
        <p14:creationId xmlns:p14="http://schemas.microsoft.com/office/powerpoint/2010/main" val="2707521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466D5-A8F0-8EE6-2116-E95EE44DEE01}"/>
              </a:ext>
            </a:extLst>
          </p:cNvPr>
          <p:cNvSpPr>
            <a:spLocks noGrp="1"/>
          </p:cNvSpPr>
          <p:nvPr>
            <p:ph type="title"/>
          </p:nvPr>
        </p:nvSpPr>
        <p:spPr>
          <a:xfrm>
            <a:off x="1981200" y="274638"/>
            <a:ext cx="8229600" cy="1143000"/>
          </a:xfrm>
        </p:spPr>
        <p:txBody>
          <a:bodyPr anchor="ctr">
            <a:normAutofit/>
          </a:bodyPr>
          <a:lstStyle/>
          <a:p>
            <a:r>
              <a:rPr lang="en-US" dirty="0"/>
              <a:t>Important Points to Consider</a:t>
            </a:r>
          </a:p>
        </p:txBody>
      </p:sp>
      <p:pic>
        <p:nvPicPr>
          <p:cNvPr id="5" name="Content Placeholder 4" descr="Chart, waterfall chart&#10;&#10;Description automatically generated">
            <a:extLst>
              <a:ext uri="{FF2B5EF4-FFF2-40B4-BE49-F238E27FC236}">
                <a16:creationId xmlns:a16="http://schemas.microsoft.com/office/drawing/2014/main" id="{BC89952F-3EAC-621D-6502-F1830FC8CE5D}"/>
              </a:ext>
            </a:extLst>
          </p:cNvPr>
          <p:cNvPicPr>
            <a:picLocks noGrp="1" noChangeAspect="1"/>
          </p:cNvPicPr>
          <p:nvPr>
            <p:ph sz="half" idx="1"/>
          </p:nvPr>
        </p:nvPicPr>
        <p:blipFill>
          <a:blip r:embed="rId2"/>
          <a:stretch>
            <a:fillRect/>
          </a:stretch>
        </p:blipFill>
        <p:spPr>
          <a:xfrm>
            <a:off x="2246690" y="1600201"/>
            <a:ext cx="3507621" cy="4525963"/>
          </a:xfrm>
          <a:noFill/>
        </p:spPr>
      </p:pic>
      <p:sp>
        <p:nvSpPr>
          <p:cNvPr id="10" name="Content Placeholder 3">
            <a:extLst>
              <a:ext uri="{FF2B5EF4-FFF2-40B4-BE49-F238E27FC236}">
                <a16:creationId xmlns:a16="http://schemas.microsoft.com/office/drawing/2014/main" id="{644B550E-82F8-B87C-64AC-BA3135D8DA0D}"/>
              </a:ext>
            </a:extLst>
          </p:cNvPr>
          <p:cNvSpPr>
            <a:spLocks noGrp="1"/>
          </p:cNvSpPr>
          <p:nvPr>
            <p:ph sz="half" idx="2"/>
          </p:nvPr>
        </p:nvSpPr>
        <p:spPr>
          <a:xfrm>
            <a:off x="6172200" y="1600201"/>
            <a:ext cx="4038600" cy="4525963"/>
          </a:xfrm>
        </p:spPr>
        <p:txBody>
          <a:bodyPr/>
          <a:lstStyle/>
          <a:p>
            <a:r>
              <a:rPr lang="en-US" dirty="0"/>
              <a:t>Greatest risk is immediately after release from controlled environment</a:t>
            </a:r>
          </a:p>
          <a:p>
            <a:r>
              <a:rPr lang="en-US" dirty="0"/>
              <a:t>Bridging with pharmacotherapy is critical </a:t>
            </a:r>
          </a:p>
        </p:txBody>
      </p:sp>
      <p:sp>
        <p:nvSpPr>
          <p:cNvPr id="6" name="TextBox 5">
            <a:extLst>
              <a:ext uri="{FF2B5EF4-FFF2-40B4-BE49-F238E27FC236}">
                <a16:creationId xmlns:a16="http://schemas.microsoft.com/office/drawing/2014/main" id="{11680BEE-6BD5-B1E2-8083-6C47BC70D8FB}"/>
              </a:ext>
            </a:extLst>
          </p:cNvPr>
          <p:cNvSpPr txBox="1"/>
          <p:nvPr/>
        </p:nvSpPr>
        <p:spPr>
          <a:xfrm>
            <a:off x="1632193" y="5610631"/>
            <a:ext cx="1691489" cy="369332"/>
          </a:xfrm>
          <a:prstGeom prst="rect">
            <a:avLst/>
          </a:prstGeom>
          <a:noFill/>
        </p:spPr>
        <p:txBody>
          <a:bodyPr wrap="none" rtlCol="0">
            <a:spAutoFit/>
          </a:bodyPr>
          <a:lstStyle/>
          <a:p>
            <a:pPr defTabSz="457200"/>
            <a:r>
              <a:rPr lang="en-US" sz="900" dirty="0">
                <a:solidFill>
                  <a:srgbClr val="000000"/>
                </a:solidFill>
                <a:latin typeface="Calibri"/>
              </a:rPr>
              <a:t>Maryland Department of Health</a:t>
            </a:r>
          </a:p>
          <a:p>
            <a:pPr defTabSz="457200"/>
            <a:r>
              <a:rPr lang="en-US" sz="900" dirty="0">
                <a:solidFill>
                  <a:srgbClr val="000000"/>
                </a:solidFill>
                <a:latin typeface="Calibri"/>
              </a:rPr>
              <a:t> and Mental Hygiene</a:t>
            </a:r>
          </a:p>
        </p:txBody>
      </p:sp>
      <p:sp>
        <p:nvSpPr>
          <p:cNvPr id="3" name="Down Arrow 2">
            <a:extLst>
              <a:ext uri="{FF2B5EF4-FFF2-40B4-BE49-F238E27FC236}">
                <a16:creationId xmlns:a16="http://schemas.microsoft.com/office/drawing/2014/main" id="{9DBFB185-C7D6-6749-2679-04C6D81FB36F}"/>
              </a:ext>
            </a:extLst>
          </p:cNvPr>
          <p:cNvSpPr/>
          <p:nvPr/>
        </p:nvSpPr>
        <p:spPr>
          <a:xfrm>
            <a:off x="2592947" y="1600200"/>
            <a:ext cx="484632" cy="97840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latin typeface="Calibri"/>
            </a:endParaRPr>
          </a:p>
        </p:txBody>
      </p:sp>
      <p:sp>
        <p:nvSpPr>
          <p:cNvPr id="4" name="Down Arrow 3">
            <a:extLst>
              <a:ext uri="{FF2B5EF4-FFF2-40B4-BE49-F238E27FC236}">
                <a16:creationId xmlns:a16="http://schemas.microsoft.com/office/drawing/2014/main" id="{9AEFDF11-A94E-0C2A-F401-E278828DEABC}"/>
              </a:ext>
            </a:extLst>
          </p:cNvPr>
          <p:cNvSpPr/>
          <p:nvPr/>
        </p:nvSpPr>
        <p:spPr>
          <a:xfrm>
            <a:off x="4303691" y="1600200"/>
            <a:ext cx="484632" cy="97840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latin typeface="Calibri"/>
            </a:endParaRPr>
          </a:p>
        </p:txBody>
      </p:sp>
    </p:spTree>
    <p:extLst>
      <p:ext uri="{BB962C8B-B14F-4D97-AF65-F5344CB8AC3E}">
        <p14:creationId xmlns:p14="http://schemas.microsoft.com/office/powerpoint/2010/main" val="1707112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3" grpId="0" animBg="1"/>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9B724-EE4D-E3C2-9548-1CEC4E744C1E}"/>
              </a:ext>
            </a:extLst>
          </p:cNvPr>
          <p:cNvSpPr>
            <a:spLocks noGrp="1"/>
          </p:cNvSpPr>
          <p:nvPr>
            <p:ph type="title"/>
          </p:nvPr>
        </p:nvSpPr>
        <p:spPr/>
        <p:txBody>
          <a:bodyPr>
            <a:normAutofit/>
          </a:bodyPr>
          <a:lstStyle/>
          <a:p>
            <a:r>
              <a:rPr lang="en-US" dirty="0"/>
              <a:t>Bridging from Controlled Environment</a:t>
            </a:r>
          </a:p>
        </p:txBody>
      </p:sp>
      <p:sp>
        <p:nvSpPr>
          <p:cNvPr id="3" name="Content Placeholder 2">
            <a:extLst>
              <a:ext uri="{FF2B5EF4-FFF2-40B4-BE49-F238E27FC236}">
                <a16:creationId xmlns:a16="http://schemas.microsoft.com/office/drawing/2014/main" id="{830BA984-4B81-9665-0884-D9998BAB7535}"/>
              </a:ext>
            </a:extLst>
          </p:cNvPr>
          <p:cNvSpPr>
            <a:spLocks noGrp="1"/>
          </p:cNvSpPr>
          <p:nvPr>
            <p:ph sz="half" idx="1"/>
          </p:nvPr>
        </p:nvSpPr>
        <p:spPr/>
        <p:txBody>
          <a:bodyPr/>
          <a:lstStyle/>
          <a:p>
            <a:r>
              <a:rPr lang="en-US" dirty="0"/>
              <a:t>Barriers</a:t>
            </a:r>
          </a:p>
          <a:p>
            <a:pPr lvl="1"/>
            <a:r>
              <a:rPr lang="en-US" dirty="0"/>
              <a:t>Unanticipated timing of release</a:t>
            </a:r>
          </a:p>
          <a:p>
            <a:pPr lvl="1"/>
            <a:r>
              <a:rPr lang="en-US" dirty="0"/>
              <a:t>Change in health insurance after release</a:t>
            </a:r>
          </a:p>
          <a:p>
            <a:pPr lvl="1"/>
            <a:r>
              <a:rPr lang="en-US" dirty="0"/>
              <a:t>Lack of providers prior to release</a:t>
            </a:r>
          </a:p>
          <a:p>
            <a:pPr lvl="1"/>
            <a:r>
              <a:rPr lang="en-US" dirty="0"/>
              <a:t>Difficulty referring inmates to outpatient care</a:t>
            </a:r>
          </a:p>
          <a:p>
            <a:pPr lvl="1"/>
            <a:endParaRPr lang="en-US" dirty="0"/>
          </a:p>
        </p:txBody>
      </p:sp>
      <p:sp>
        <p:nvSpPr>
          <p:cNvPr id="4" name="Content Placeholder 3">
            <a:extLst>
              <a:ext uri="{FF2B5EF4-FFF2-40B4-BE49-F238E27FC236}">
                <a16:creationId xmlns:a16="http://schemas.microsoft.com/office/drawing/2014/main" id="{E8026346-F2C7-CE87-E0DF-42BBD918613B}"/>
              </a:ext>
            </a:extLst>
          </p:cNvPr>
          <p:cNvSpPr>
            <a:spLocks noGrp="1"/>
          </p:cNvSpPr>
          <p:nvPr>
            <p:ph sz="half" idx="2"/>
          </p:nvPr>
        </p:nvSpPr>
        <p:spPr/>
        <p:txBody>
          <a:bodyPr/>
          <a:lstStyle/>
          <a:p>
            <a:r>
              <a:rPr lang="en-US" dirty="0"/>
              <a:t>Facilitators</a:t>
            </a:r>
          </a:p>
          <a:p>
            <a:pPr lvl="1"/>
            <a:r>
              <a:rPr lang="en-US" dirty="0"/>
              <a:t>Reentry planning</a:t>
            </a:r>
          </a:p>
          <a:p>
            <a:pPr lvl="1"/>
            <a:r>
              <a:rPr lang="en-US" dirty="0"/>
              <a:t>Community partners</a:t>
            </a:r>
          </a:p>
          <a:p>
            <a:pPr lvl="1"/>
            <a:r>
              <a:rPr lang="en-US" dirty="0"/>
              <a:t>Care coordination</a:t>
            </a:r>
          </a:p>
          <a:p>
            <a:pPr lvl="1"/>
            <a:r>
              <a:rPr lang="en-US" dirty="0"/>
              <a:t>Bridge scripts/depot formulations</a:t>
            </a:r>
          </a:p>
          <a:p>
            <a:pPr lvl="1"/>
            <a:r>
              <a:rPr lang="en-US" dirty="0"/>
              <a:t>Use of navigators</a:t>
            </a:r>
          </a:p>
        </p:txBody>
      </p:sp>
      <p:sp>
        <p:nvSpPr>
          <p:cNvPr id="5" name="TextBox 4">
            <a:extLst>
              <a:ext uri="{FF2B5EF4-FFF2-40B4-BE49-F238E27FC236}">
                <a16:creationId xmlns:a16="http://schemas.microsoft.com/office/drawing/2014/main" id="{1A055BF0-8B78-C634-0D4E-7A0A8097CE5B}"/>
              </a:ext>
            </a:extLst>
          </p:cNvPr>
          <p:cNvSpPr txBox="1"/>
          <p:nvPr/>
        </p:nvSpPr>
        <p:spPr>
          <a:xfrm>
            <a:off x="6975499" y="5772586"/>
            <a:ext cx="2378408" cy="369332"/>
          </a:xfrm>
          <a:prstGeom prst="rect">
            <a:avLst/>
          </a:prstGeom>
          <a:noFill/>
        </p:spPr>
        <p:txBody>
          <a:bodyPr wrap="none" rtlCol="0">
            <a:spAutoFit/>
          </a:bodyPr>
          <a:lstStyle/>
          <a:p>
            <a:pPr defTabSz="457200"/>
            <a:r>
              <a:rPr lang="en-US" dirty="0">
                <a:solidFill>
                  <a:srgbClr val="000000"/>
                </a:solidFill>
                <a:latin typeface="Calibri"/>
              </a:rPr>
              <a:t>Matsumoto et al., 2022</a:t>
            </a:r>
          </a:p>
        </p:txBody>
      </p:sp>
    </p:spTree>
    <p:extLst>
      <p:ext uri="{BB962C8B-B14F-4D97-AF65-F5344CB8AC3E}">
        <p14:creationId xmlns:p14="http://schemas.microsoft.com/office/powerpoint/2010/main" val="1393659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16138-E6B3-3FDF-03BC-E8B55A84AFBD}"/>
              </a:ext>
            </a:extLst>
          </p:cNvPr>
          <p:cNvSpPr>
            <a:spLocks noGrp="1"/>
          </p:cNvSpPr>
          <p:nvPr>
            <p:ph type="title"/>
          </p:nvPr>
        </p:nvSpPr>
        <p:spPr>
          <a:xfrm>
            <a:off x="1981200" y="274638"/>
            <a:ext cx="8229600" cy="1143000"/>
          </a:xfrm>
        </p:spPr>
        <p:txBody>
          <a:bodyPr anchor="ctr">
            <a:normAutofit/>
          </a:bodyPr>
          <a:lstStyle/>
          <a:p>
            <a:pPr>
              <a:lnSpc>
                <a:spcPct val="90000"/>
              </a:lnSpc>
            </a:pPr>
            <a:r>
              <a:rPr lang="en-US" sz="3700" b="1"/>
              <a:t>Telehealth as a Potential Bridge to Care VCU Addiction Bridge Clinic</a:t>
            </a:r>
          </a:p>
        </p:txBody>
      </p:sp>
      <p:graphicFrame>
        <p:nvGraphicFramePr>
          <p:cNvPr id="5" name="Content Placeholder 2">
            <a:extLst>
              <a:ext uri="{FF2B5EF4-FFF2-40B4-BE49-F238E27FC236}">
                <a16:creationId xmlns:a16="http://schemas.microsoft.com/office/drawing/2014/main" id="{EAE09B62-F01D-615F-C126-34B81CE65DE4}"/>
              </a:ext>
            </a:extLst>
          </p:cNvPr>
          <p:cNvGraphicFramePr>
            <a:graphicFrameLocks noGrp="1"/>
          </p:cNvGraphicFramePr>
          <p:nvPr>
            <p:ph idx="1"/>
            <p:extLst/>
          </p:nvPr>
        </p:nvGraphicFramePr>
        <p:xfrm>
          <a:off x="1981200" y="1600201"/>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490301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descr="image001">
            <a:extLst>
              <a:ext uri="{FF2B5EF4-FFF2-40B4-BE49-F238E27FC236}">
                <a16:creationId xmlns:a16="http://schemas.microsoft.com/office/drawing/2014/main" id="{2C3A3A4A-E98F-41BF-9D9A-47C0D22E20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253" y="608689"/>
            <a:ext cx="8383885" cy="5387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own Arrow 11">
            <a:extLst>
              <a:ext uri="{FF2B5EF4-FFF2-40B4-BE49-F238E27FC236}">
                <a16:creationId xmlns:a16="http://schemas.microsoft.com/office/drawing/2014/main" id="{BC8B7C59-7096-4241-8605-CB7BAAC3ED09}"/>
              </a:ext>
            </a:extLst>
          </p:cNvPr>
          <p:cNvSpPr/>
          <p:nvPr/>
        </p:nvSpPr>
        <p:spPr>
          <a:xfrm>
            <a:off x="114584" y="4772254"/>
            <a:ext cx="646654" cy="81403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5D4B1BA0-BC25-4AF8-A847-872D7970FB85}"/>
              </a:ext>
            </a:extLst>
          </p:cNvPr>
          <p:cNvSpPr txBox="1"/>
          <p:nvPr/>
        </p:nvSpPr>
        <p:spPr>
          <a:xfrm>
            <a:off x="246888" y="4307540"/>
            <a:ext cx="1028700" cy="369332"/>
          </a:xfrm>
          <a:prstGeom prst="rect">
            <a:avLst/>
          </a:prstGeom>
          <a:noFill/>
        </p:spPr>
        <p:txBody>
          <a:bodyPr wrap="square" rtlCol="0">
            <a:spAutoFit/>
          </a:bodyPr>
          <a:lstStyle/>
          <a:p>
            <a:r>
              <a:rPr lang="en-US">
                <a:solidFill>
                  <a:srgbClr val="FFFF00"/>
                </a:solidFill>
              </a:rPr>
              <a:t>Unmute</a:t>
            </a:r>
          </a:p>
        </p:txBody>
      </p:sp>
      <p:sp>
        <p:nvSpPr>
          <p:cNvPr id="12" name="TextBox 11">
            <a:extLst>
              <a:ext uri="{FF2B5EF4-FFF2-40B4-BE49-F238E27FC236}">
                <a16:creationId xmlns:a16="http://schemas.microsoft.com/office/drawing/2014/main" id="{D7D3E182-BD15-4A3F-A4F0-65308B16F071}"/>
              </a:ext>
            </a:extLst>
          </p:cNvPr>
          <p:cNvSpPr txBox="1"/>
          <p:nvPr/>
        </p:nvSpPr>
        <p:spPr>
          <a:xfrm>
            <a:off x="4220308" y="-104102"/>
            <a:ext cx="5948624" cy="584775"/>
          </a:xfrm>
          <a:prstGeom prst="rect">
            <a:avLst/>
          </a:prstGeom>
          <a:noFill/>
        </p:spPr>
        <p:txBody>
          <a:bodyPr wrap="square" rtlCol="0">
            <a:spAutoFit/>
          </a:bodyPr>
          <a:lstStyle/>
          <a:p>
            <a:r>
              <a:rPr lang="en-US" sz="3200" b="1"/>
              <a:t>Helpful Reminders</a:t>
            </a:r>
          </a:p>
        </p:txBody>
      </p:sp>
      <p:sp>
        <p:nvSpPr>
          <p:cNvPr id="2" name="TextBox 1">
            <a:extLst>
              <a:ext uri="{FF2B5EF4-FFF2-40B4-BE49-F238E27FC236}">
                <a16:creationId xmlns:a16="http://schemas.microsoft.com/office/drawing/2014/main" id="{B05A705A-9444-4171-90EA-353A9383B614}"/>
              </a:ext>
            </a:extLst>
          </p:cNvPr>
          <p:cNvSpPr txBox="1"/>
          <p:nvPr/>
        </p:nvSpPr>
        <p:spPr>
          <a:xfrm>
            <a:off x="8572919" y="1947615"/>
            <a:ext cx="3428162" cy="3231654"/>
          </a:xfrm>
          <a:prstGeom prst="rect">
            <a:avLst/>
          </a:prstGeom>
          <a:noFill/>
        </p:spPr>
        <p:txBody>
          <a:bodyPr wrap="square" rtlCol="0">
            <a:spAutoFit/>
          </a:bodyPr>
          <a:lstStyle/>
          <a:p>
            <a:pPr marL="285750" indent="-285750">
              <a:buFont typeface="Arial" panose="020B0604020202020204" pitchFamily="34" charset="0"/>
              <a:buChar char="•"/>
            </a:pPr>
            <a:r>
              <a:rPr lang="en-US" sz="2400"/>
              <a:t>You are all on </a:t>
            </a:r>
            <a:r>
              <a:rPr lang="en-US" sz="2400">
                <a:solidFill>
                  <a:srgbClr val="FF0000"/>
                </a:solidFill>
              </a:rPr>
              <a:t>mute</a:t>
            </a:r>
          </a:p>
          <a:p>
            <a:r>
              <a:rPr lang="en-US" sz="2400">
                <a:solidFill>
                  <a:srgbClr val="FF0000"/>
                </a:solidFill>
              </a:rPr>
              <a:t>     </a:t>
            </a:r>
            <a:r>
              <a:rPr lang="en-US" sz="2400"/>
              <a:t>please </a:t>
            </a:r>
            <a:r>
              <a:rPr lang="en-US" sz="2400">
                <a:solidFill>
                  <a:srgbClr val="00B050"/>
                </a:solidFill>
              </a:rPr>
              <a:t>unmute</a:t>
            </a:r>
            <a:r>
              <a:rPr lang="en-US" sz="2400"/>
              <a:t> to talk</a:t>
            </a:r>
          </a:p>
          <a:p>
            <a:pPr marL="342900" indent="-342900">
              <a:buFont typeface="Arial" panose="020B0604020202020204" pitchFamily="34" charset="0"/>
              <a:buChar char="•"/>
            </a:pPr>
            <a:endParaRPr lang="en-US" sz="2400"/>
          </a:p>
          <a:p>
            <a:pPr marL="342900" indent="-342900">
              <a:buFont typeface="Arial" panose="020B0604020202020204" pitchFamily="34" charset="0"/>
              <a:buChar char="•"/>
            </a:pPr>
            <a:r>
              <a:rPr lang="en-US" sz="2400"/>
              <a:t>If joining by telephone audio only, </a:t>
            </a:r>
            <a:r>
              <a:rPr lang="en-US" sz="2400">
                <a:solidFill>
                  <a:schemeClr val="accent2"/>
                </a:solidFill>
              </a:rPr>
              <a:t>*6</a:t>
            </a:r>
            <a:r>
              <a:rPr lang="en-US" sz="2400"/>
              <a:t> to mute and unmute </a:t>
            </a:r>
          </a:p>
          <a:p>
            <a:pPr marL="342900" indent="-342900">
              <a:buFont typeface="Arial" panose="020B0604020202020204" pitchFamily="34" charset="0"/>
              <a:buChar char="•"/>
            </a:pPr>
            <a:endParaRPr lang="en-US" sz="2400"/>
          </a:p>
          <a:p>
            <a:pPr marL="285750" indent="-285750">
              <a:buFont typeface="Arial" panose="020B0604020202020204" pitchFamily="34" charset="0"/>
              <a:buChar char="•"/>
            </a:pPr>
            <a:endParaRPr lang="en-US"/>
          </a:p>
          <a:p>
            <a:pPr marL="285750" indent="-285750">
              <a:buFont typeface="Arial" panose="020B0604020202020204" pitchFamily="34" charset="0"/>
              <a:buChar char="•"/>
            </a:pPr>
            <a:endParaRPr lang="en-US"/>
          </a:p>
        </p:txBody>
      </p:sp>
    </p:spTree>
    <p:extLst>
      <p:ext uri="{BB962C8B-B14F-4D97-AF65-F5344CB8AC3E}">
        <p14:creationId xmlns:p14="http://schemas.microsoft.com/office/powerpoint/2010/main" val="26511947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208DC-2271-A742-8AD6-1D846862F5E0}"/>
              </a:ext>
            </a:extLst>
          </p:cNvPr>
          <p:cNvSpPr>
            <a:spLocks noGrp="1"/>
          </p:cNvSpPr>
          <p:nvPr>
            <p:ph type="title"/>
          </p:nvPr>
        </p:nvSpPr>
        <p:spPr>
          <a:xfrm>
            <a:off x="1774522" y="512763"/>
            <a:ext cx="8893479" cy="914400"/>
          </a:xfrm>
        </p:spPr>
        <p:txBody>
          <a:bodyPr>
            <a:normAutofit fontScale="90000"/>
          </a:bodyPr>
          <a:lstStyle/>
          <a:p>
            <a:pPr algn="ctr"/>
            <a:r>
              <a:rPr lang="en-US" b="1" dirty="0">
                <a:solidFill>
                  <a:srgbClr val="FFC000"/>
                </a:solidFill>
              </a:rPr>
              <a:t>VCU Virtual </a:t>
            </a:r>
            <a:br>
              <a:rPr lang="en-US" b="1" dirty="0">
                <a:solidFill>
                  <a:srgbClr val="FFC000"/>
                </a:solidFill>
              </a:rPr>
            </a:br>
            <a:r>
              <a:rPr lang="en-US" b="1" dirty="0">
                <a:solidFill>
                  <a:srgbClr val="FFC000"/>
                </a:solidFill>
              </a:rPr>
              <a:t>Addiction Bridge Clinic (ABC)</a:t>
            </a:r>
          </a:p>
        </p:txBody>
      </p:sp>
      <p:sp>
        <p:nvSpPr>
          <p:cNvPr id="3" name="Content Placeholder 2">
            <a:extLst>
              <a:ext uri="{FF2B5EF4-FFF2-40B4-BE49-F238E27FC236}">
                <a16:creationId xmlns:a16="http://schemas.microsoft.com/office/drawing/2014/main" id="{C22F8F49-B2B5-014C-AF74-5CFFFACF2951}"/>
              </a:ext>
            </a:extLst>
          </p:cNvPr>
          <p:cNvSpPr>
            <a:spLocks noGrp="1"/>
          </p:cNvSpPr>
          <p:nvPr>
            <p:ph idx="1"/>
          </p:nvPr>
        </p:nvSpPr>
        <p:spPr>
          <a:xfrm>
            <a:off x="1774522" y="2392681"/>
            <a:ext cx="8893479" cy="550544"/>
          </a:xfrm>
        </p:spPr>
        <p:txBody>
          <a:bodyPr>
            <a:normAutofit lnSpcReduction="10000"/>
          </a:bodyPr>
          <a:lstStyle/>
          <a:p>
            <a:pPr marL="0" indent="0">
              <a:buNone/>
            </a:pPr>
            <a:r>
              <a:rPr lang="en-US" u="sng" dirty="0"/>
              <a:t>Process:</a:t>
            </a:r>
          </a:p>
        </p:txBody>
      </p:sp>
      <p:graphicFrame>
        <p:nvGraphicFramePr>
          <p:cNvPr id="5" name="Diagram 4">
            <a:extLst>
              <a:ext uri="{FF2B5EF4-FFF2-40B4-BE49-F238E27FC236}">
                <a16:creationId xmlns:a16="http://schemas.microsoft.com/office/drawing/2014/main" id="{AE37E3FC-931F-E9DF-FE6A-51072310A847}"/>
              </a:ext>
            </a:extLst>
          </p:cNvPr>
          <p:cNvGraphicFramePr/>
          <p:nvPr/>
        </p:nvGraphicFramePr>
        <p:xfrm>
          <a:off x="3762375" y="2154237"/>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083167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208DC-2271-A742-8AD6-1D846862F5E0}"/>
              </a:ext>
            </a:extLst>
          </p:cNvPr>
          <p:cNvSpPr>
            <a:spLocks noGrp="1"/>
          </p:cNvSpPr>
          <p:nvPr>
            <p:ph type="title"/>
          </p:nvPr>
        </p:nvSpPr>
        <p:spPr>
          <a:xfrm>
            <a:off x="2438400" y="299403"/>
            <a:ext cx="7772400" cy="914400"/>
          </a:xfrm>
        </p:spPr>
        <p:txBody>
          <a:bodyPr>
            <a:normAutofit fontScale="90000"/>
          </a:bodyPr>
          <a:lstStyle/>
          <a:p>
            <a:pPr algn="ctr"/>
            <a:r>
              <a:rPr lang="en-US" b="1" dirty="0">
                <a:solidFill>
                  <a:srgbClr val="FFC000"/>
                </a:solidFill>
              </a:rPr>
              <a:t>VCU Virtual</a:t>
            </a:r>
            <a:br>
              <a:rPr lang="en-US" b="1" dirty="0">
                <a:solidFill>
                  <a:srgbClr val="FFC000"/>
                </a:solidFill>
              </a:rPr>
            </a:br>
            <a:r>
              <a:rPr lang="en-US" b="1" dirty="0">
                <a:solidFill>
                  <a:srgbClr val="FFC000"/>
                </a:solidFill>
              </a:rPr>
              <a:t>Addiction Bridge Clinic (ABC)</a:t>
            </a:r>
          </a:p>
        </p:txBody>
      </p:sp>
      <p:sp>
        <p:nvSpPr>
          <p:cNvPr id="3" name="Content Placeholder 2">
            <a:extLst>
              <a:ext uri="{FF2B5EF4-FFF2-40B4-BE49-F238E27FC236}">
                <a16:creationId xmlns:a16="http://schemas.microsoft.com/office/drawing/2014/main" id="{C22F8F49-B2B5-014C-AF74-5CFFFACF2951}"/>
              </a:ext>
            </a:extLst>
          </p:cNvPr>
          <p:cNvSpPr>
            <a:spLocks noGrp="1"/>
          </p:cNvSpPr>
          <p:nvPr>
            <p:ph idx="1"/>
          </p:nvPr>
        </p:nvSpPr>
        <p:spPr>
          <a:xfrm>
            <a:off x="2263036" y="1685455"/>
            <a:ext cx="8229600" cy="611974"/>
          </a:xfrm>
        </p:spPr>
        <p:txBody>
          <a:bodyPr>
            <a:normAutofit/>
          </a:bodyPr>
          <a:lstStyle/>
          <a:p>
            <a:pPr marL="0" indent="0">
              <a:buNone/>
            </a:pPr>
            <a:r>
              <a:rPr lang="en-US" u="sng" dirty="0"/>
              <a:t>Preliminary results with comparison group</a:t>
            </a:r>
            <a:endParaRPr lang="en-US" dirty="0"/>
          </a:p>
          <a:p>
            <a:pPr marL="457200" lvl="1" indent="0">
              <a:buNone/>
            </a:pPr>
            <a:endParaRPr lang="en-US" dirty="0"/>
          </a:p>
          <a:p>
            <a:endParaRPr lang="en-US" dirty="0"/>
          </a:p>
        </p:txBody>
      </p:sp>
      <p:sp>
        <p:nvSpPr>
          <p:cNvPr id="5" name="TextBox 4">
            <a:extLst>
              <a:ext uri="{FF2B5EF4-FFF2-40B4-BE49-F238E27FC236}">
                <a16:creationId xmlns:a16="http://schemas.microsoft.com/office/drawing/2014/main" id="{57EA897E-5A18-7CD5-0387-276F3A6322DE}"/>
              </a:ext>
            </a:extLst>
          </p:cNvPr>
          <p:cNvSpPr txBox="1"/>
          <p:nvPr/>
        </p:nvSpPr>
        <p:spPr>
          <a:xfrm>
            <a:off x="2048258" y="2543612"/>
            <a:ext cx="8444379" cy="1384995"/>
          </a:xfrm>
          <a:prstGeom prst="rect">
            <a:avLst/>
          </a:prstGeom>
          <a:noFill/>
        </p:spPr>
        <p:txBody>
          <a:bodyPr wrap="square" rtlCol="0">
            <a:spAutoFit/>
          </a:bodyPr>
          <a:lstStyle/>
          <a:p>
            <a:pPr defTabSz="457200"/>
            <a:r>
              <a:rPr lang="en-US" sz="2800" dirty="0">
                <a:solidFill>
                  <a:srgbClr val="FFC000"/>
                </a:solidFill>
                <a:latin typeface="Calibri"/>
              </a:rPr>
              <a:t>Patient Group: </a:t>
            </a:r>
          </a:p>
          <a:p>
            <a:pPr defTabSz="457200"/>
            <a:r>
              <a:rPr lang="en-US" sz="2800" dirty="0">
                <a:solidFill>
                  <a:srgbClr val="000000"/>
                </a:solidFill>
                <a:latin typeface="Calibri"/>
              </a:rPr>
              <a:t>201 Patients seen in ED with opioid related diagnosis between March and December 2021 referred to ABC</a:t>
            </a:r>
          </a:p>
        </p:txBody>
      </p:sp>
      <p:sp>
        <p:nvSpPr>
          <p:cNvPr id="7" name="TextBox 6">
            <a:extLst>
              <a:ext uri="{FF2B5EF4-FFF2-40B4-BE49-F238E27FC236}">
                <a16:creationId xmlns:a16="http://schemas.microsoft.com/office/drawing/2014/main" id="{D59FE087-910D-2956-1E3B-CD506B44D492}"/>
              </a:ext>
            </a:extLst>
          </p:cNvPr>
          <p:cNvSpPr txBox="1"/>
          <p:nvPr/>
        </p:nvSpPr>
        <p:spPr>
          <a:xfrm>
            <a:off x="2048258" y="4084951"/>
            <a:ext cx="8017414" cy="1815882"/>
          </a:xfrm>
          <a:prstGeom prst="rect">
            <a:avLst/>
          </a:prstGeom>
          <a:noFill/>
        </p:spPr>
        <p:txBody>
          <a:bodyPr wrap="square" rtlCol="0">
            <a:spAutoFit/>
          </a:bodyPr>
          <a:lstStyle/>
          <a:p>
            <a:pPr defTabSz="457200"/>
            <a:r>
              <a:rPr lang="en-US" sz="2800" dirty="0">
                <a:solidFill>
                  <a:srgbClr val="FFC000"/>
                </a:solidFill>
                <a:latin typeface="Calibri"/>
              </a:rPr>
              <a:t>Control Group</a:t>
            </a:r>
            <a:r>
              <a:rPr lang="en-US" sz="2800" dirty="0">
                <a:solidFill>
                  <a:srgbClr val="000000"/>
                </a:solidFill>
                <a:latin typeface="Calibri"/>
              </a:rPr>
              <a:t>: </a:t>
            </a:r>
          </a:p>
          <a:p>
            <a:pPr defTabSz="457200"/>
            <a:r>
              <a:rPr lang="en-US" sz="2800" dirty="0">
                <a:solidFill>
                  <a:srgbClr val="000000"/>
                </a:solidFill>
                <a:latin typeface="Calibri"/>
              </a:rPr>
              <a:t>271 Patients seen in ED with opioid related diagnosis during the same time period but received  “standard” referral to outpatient treatment</a:t>
            </a:r>
          </a:p>
        </p:txBody>
      </p:sp>
    </p:spTree>
    <p:extLst>
      <p:ext uri="{BB962C8B-B14F-4D97-AF65-F5344CB8AC3E}">
        <p14:creationId xmlns:p14="http://schemas.microsoft.com/office/powerpoint/2010/main" val="36397866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208DC-2271-A742-8AD6-1D846862F5E0}"/>
              </a:ext>
            </a:extLst>
          </p:cNvPr>
          <p:cNvSpPr>
            <a:spLocks noGrp="1"/>
          </p:cNvSpPr>
          <p:nvPr>
            <p:ph type="title"/>
          </p:nvPr>
        </p:nvSpPr>
        <p:spPr>
          <a:xfrm>
            <a:off x="2438400" y="299403"/>
            <a:ext cx="7772400" cy="914400"/>
          </a:xfrm>
        </p:spPr>
        <p:txBody>
          <a:bodyPr>
            <a:normAutofit fontScale="90000"/>
          </a:bodyPr>
          <a:lstStyle/>
          <a:p>
            <a:pPr algn="ctr"/>
            <a:r>
              <a:rPr lang="en-US" b="1" dirty="0">
                <a:solidFill>
                  <a:srgbClr val="FFC000"/>
                </a:solidFill>
              </a:rPr>
              <a:t>VCU Virtual</a:t>
            </a:r>
            <a:br>
              <a:rPr lang="en-US" b="1" dirty="0">
                <a:solidFill>
                  <a:srgbClr val="FFC000"/>
                </a:solidFill>
              </a:rPr>
            </a:br>
            <a:r>
              <a:rPr lang="en-US" b="1" dirty="0">
                <a:solidFill>
                  <a:srgbClr val="FFC000"/>
                </a:solidFill>
              </a:rPr>
              <a:t>Addiction Bridge Clinic (ABC)</a:t>
            </a:r>
          </a:p>
        </p:txBody>
      </p:sp>
      <p:sp>
        <p:nvSpPr>
          <p:cNvPr id="3" name="Content Placeholder 2">
            <a:extLst>
              <a:ext uri="{FF2B5EF4-FFF2-40B4-BE49-F238E27FC236}">
                <a16:creationId xmlns:a16="http://schemas.microsoft.com/office/drawing/2014/main" id="{C22F8F49-B2B5-014C-AF74-5CFFFACF2951}"/>
              </a:ext>
            </a:extLst>
          </p:cNvPr>
          <p:cNvSpPr>
            <a:spLocks noGrp="1"/>
          </p:cNvSpPr>
          <p:nvPr>
            <p:ph idx="1"/>
          </p:nvPr>
        </p:nvSpPr>
        <p:spPr>
          <a:xfrm>
            <a:off x="1836071" y="1572720"/>
            <a:ext cx="8229600" cy="611974"/>
          </a:xfrm>
        </p:spPr>
        <p:txBody>
          <a:bodyPr>
            <a:normAutofit/>
          </a:bodyPr>
          <a:lstStyle/>
          <a:p>
            <a:pPr marL="0" indent="0">
              <a:buNone/>
            </a:pPr>
            <a:r>
              <a:rPr lang="en-US" u="sng" dirty="0"/>
              <a:t>Results with comparison group</a:t>
            </a:r>
            <a:endParaRPr lang="en-US" dirty="0"/>
          </a:p>
          <a:p>
            <a:pPr marL="457200" lvl="1" indent="0">
              <a:buNone/>
            </a:pPr>
            <a:endParaRPr lang="en-US" dirty="0"/>
          </a:p>
          <a:p>
            <a:endParaRPr lang="en-US" dirty="0"/>
          </a:p>
        </p:txBody>
      </p:sp>
      <p:graphicFrame>
        <p:nvGraphicFramePr>
          <p:cNvPr id="4" name="Table 4">
            <a:extLst>
              <a:ext uri="{FF2B5EF4-FFF2-40B4-BE49-F238E27FC236}">
                <a16:creationId xmlns:a16="http://schemas.microsoft.com/office/drawing/2014/main" id="{F97C894D-36E0-51AB-53A8-01BAC77DB499}"/>
              </a:ext>
            </a:extLst>
          </p:cNvPr>
          <p:cNvGraphicFramePr>
            <a:graphicFrameLocks noGrp="1"/>
          </p:cNvGraphicFramePr>
          <p:nvPr/>
        </p:nvGraphicFramePr>
        <p:xfrm>
          <a:off x="2064671" y="2363542"/>
          <a:ext cx="7772400" cy="3533359"/>
        </p:xfrm>
        <a:graphic>
          <a:graphicData uri="http://schemas.openxmlformats.org/drawingml/2006/table">
            <a:tbl>
              <a:tblPr firstRow="1" bandRow="1">
                <a:tableStyleId>{073A0DAA-6AF3-43AB-8588-CEC1D06C72B9}</a:tableStyleId>
              </a:tblPr>
              <a:tblGrid>
                <a:gridCol w="2590800">
                  <a:extLst>
                    <a:ext uri="{9D8B030D-6E8A-4147-A177-3AD203B41FA5}">
                      <a16:colId xmlns:a16="http://schemas.microsoft.com/office/drawing/2014/main" val="3021293755"/>
                    </a:ext>
                  </a:extLst>
                </a:gridCol>
                <a:gridCol w="2590800">
                  <a:extLst>
                    <a:ext uri="{9D8B030D-6E8A-4147-A177-3AD203B41FA5}">
                      <a16:colId xmlns:a16="http://schemas.microsoft.com/office/drawing/2014/main" val="3970449000"/>
                    </a:ext>
                  </a:extLst>
                </a:gridCol>
                <a:gridCol w="2590800">
                  <a:extLst>
                    <a:ext uri="{9D8B030D-6E8A-4147-A177-3AD203B41FA5}">
                      <a16:colId xmlns:a16="http://schemas.microsoft.com/office/drawing/2014/main" val="4160522076"/>
                    </a:ext>
                  </a:extLst>
                </a:gridCol>
              </a:tblGrid>
              <a:tr h="1878735">
                <a:tc>
                  <a:txBody>
                    <a:bodyPr/>
                    <a:lstStyle/>
                    <a:p>
                      <a:pPr algn="ctr"/>
                      <a:r>
                        <a:rPr lang="en-US" sz="2800" dirty="0"/>
                        <a:t>Group (n)</a:t>
                      </a:r>
                    </a:p>
                  </a:txBody>
                  <a:tcPr/>
                </a:tc>
                <a:tc>
                  <a:txBody>
                    <a:bodyPr/>
                    <a:lstStyle/>
                    <a:p>
                      <a:pPr algn="ctr"/>
                      <a:r>
                        <a:rPr lang="en-US" sz="2800" dirty="0"/>
                        <a:t>Seen by Virtual Provider in Bridge Clinic</a:t>
                      </a:r>
                    </a:p>
                  </a:txBody>
                  <a:tcPr/>
                </a:tc>
                <a:tc>
                  <a:txBody>
                    <a:bodyPr/>
                    <a:lstStyle/>
                    <a:p>
                      <a:pPr algn="ctr"/>
                      <a:r>
                        <a:rPr lang="en-US" sz="2800" dirty="0"/>
                        <a:t>Seen Face to Face in Outpatient Clinic</a:t>
                      </a:r>
                    </a:p>
                  </a:txBody>
                  <a:tcPr/>
                </a:tc>
                <a:extLst>
                  <a:ext uri="{0D108BD9-81ED-4DB2-BD59-A6C34878D82A}">
                    <a16:rowId xmlns:a16="http://schemas.microsoft.com/office/drawing/2014/main" val="2502278582"/>
                  </a:ext>
                </a:extLst>
              </a:tr>
              <a:tr h="709744">
                <a:tc>
                  <a:txBody>
                    <a:bodyPr/>
                    <a:lstStyle/>
                    <a:p>
                      <a:pPr algn="ctr"/>
                      <a:r>
                        <a:rPr lang="en-US" sz="2800" dirty="0"/>
                        <a:t>ABC (201)</a:t>
                      </a:r>
                    </a:p>
                  </a:txBody>
                  <a:tcPr/>
                </a:tc>
                <a:tc>
                  <a:txBody>
                    <a:bodyPr/>
                    <a:lstStyle/>
                    <a:p>
                      <a:pPr algn="ctr"/>
                      <a:r>
                        <a:rPr lang="en-US" sz="2800" dirty="0"/>
                        <a:t>42%</a:t>
                      </a:r>
                    </a:p>
                  </a:txBody>
                  <a:tcPr/>
                </a:tc>
                <a:tc>
                  <a:txBody>
                    <a:bodyPr/>
                    <a:lstStyle/>
                    <a:p>
                      <a:pPr algn="ctr"/>
                      <a:r>
                        <a:rPr lang="en-US" sz="2800" dirty="0"/>
                        <a:t>31.3%</a:t>
                      </a:r>
                    </a:p>
                  </a:txBody>
                  <a:tcPr/>
                </a:tc>
                <a:extLst>
                  <a:ext uri="{0D108BD9-81ED-4DB2-BD59-A6C34878D82A}">
                    <a16:rowId xmlns:a16="http://schemas.microsoft.com/office/drawing/2014/main" val="1430488872"/>
                  </a:ext>
                </a:extLst>
              </a:tr>
              <a:tr h="709744">
                <a:tc>
                  <a:txBody>
                    <a:bodyPr/>
                    <a:lstStyle/>
                    <a:p>
                      <a:pPr algn="ctr"/>
                      <a:r>
                        <a:rPr lang="en-US" sz="2800" dirty="0"/>
                        <a:t>Comparison (271)</a:t>
                      </a:r>
                    </a:p>
                  </a:txBody>
                  <a:tcPr/>
                </a:tc>
                <a:tc>
                  <a:txBody>
                    <a:bodyPr/>
                    <a:lstStyle/>
                    <a:p>
                      <a:pPr algn="ctr"/>
                      <a:r>
                        <a:rPr lang="en-US" sz="2800" dirty="0"/>
                        <a:t>0%</a:t>
                      </a:r>
                    </a:p>
                  </a:txBody>
                  <a:tcPr/>
                </a:tc>
                <a:tc>
                  <a:txBody>
                    <a:bodyPr/>
                    <a:lstStyle/>
                    <a:p>
                      <a:pPr algn="ctr"/>
                      <a:r>
                        <a:rPr lang="en-US" sz="2800" dirty="0"/>
                        <a:t>3.3%</a:t>
                      </a:r>
                    </a:p>
                  </a:txBody>
                  <a:tcPr/>
                </a:tc>
                <a:extLst>
                  <a:ext uri="{0D108BD9-81ED-4DB2-BD59-A6C34878D82A}">
                    <a16:rowId xmlns:a16="http://schemas.microsoft.com/office/drawing/2014/main" val="3352130479"/>
                  </a:ext>
                </a:extLst>
              </a:tr>
            </a:tbl>
          </a:graphicData>
        </a:graphic>
      </p:graphicFrame>
    </p:spTree>
    <p:extLst>
      <p:ext uri="{BB962C8B-B14F-4D97-AF65-F5344CB8AC3E}">
        <p14:creationId xmlns:p14="http://schemas.microsoft.com/office/powerpoint/2010/main" val="15854043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208DC-2271-A742-8AD6-1D846862F5E0}"/>
              </a:ext>
            </a:extLst>
          </p:cNvPr>
          <p:cNvSpPr>
            <a:spLocks noGrp="1"/>
          </p:cNvSpPr>
          <p:nvPr>
            <p:ph type="title"/>
          </p:nvPr>
        </p:nvSpPr>
        <p:spPr>
          <a:xfrm>
            <a:off x="2438400" y="390843"/>
            <a:ext cx="7772400" cy="914400"/>
          </a:xfrm>
        </p:spPr>
        <p:txBody>
          <a:bodyPr>
            <a:normAutofit fontScale="90000"/>
          </a:bodyPr>
          <a:lstStyle/>
          <a:p>
            <a:pPr algn="ctr"/>
            <a:r>
              <a:rPr lang="en-US" b="1" dirty="0">
                <a:solidFill>
                  <a:srgbClr val="FFC000"/>
                </a:solidFill>
              </a:rPr>
              <a:t>VCU Virtual</a:t>
            </a:r>
            <a:br>
              <a:rPr lang="en-US" b="1" dirty="0">
                <a:solidFill>
                  <a:srgbClr val="FFC000"/>
                </a:solidFill>
              </a:rPr>
            </a:br>
            <a:r>
              <a:rPr lang="en-US" b="1" dirty="0">
                <a:solidFill>
                  <a:srgbClr val="FFC000"/>
                </a:solidFill>
              </a:rPr>
              <a:t>Addiction Bridge Clinic (ABC)</a:t>
            </a:r>
          </a:p>
        </p:txBody>
      </p:sp>
      <p:sp>
        <p:nvSpPr>
          <p:cNvPr id="3" name="Content Placeholder 2">
            <a:extLst>
              <a:ext uri="{FF2B5EF4-FFF2-40B4-BE49-F238E27FC236}">
                <a16:creationId xmlns:a16="http://schemas.microsoft.com/office/drawing/2014/main" id="{C22F8F49-B2B5-014C-AF74-5CFFFACF2951}"/>
              </a:ext>
            </a:extLst>
          </p:cNvPr>
          <p:cNvSpPr>
            <a:spLocks noGrp="1"/>
          </p:cNvSpPr>
          <p:nvPr>
            <p:ph idx="1"/>
          </p:nvPr>
        </p:nvSpPr>
        <p:spPr>
          <a:xfrm>
            <a:off x="1624014" y="2388923"/>
            <a:ext cx="8886825" cy="3448206"/>
          </a:xfrm>
        </p:spPr>
        <p:txBody>
          <a:bodyPr>
            <a:normAutofit fontScale="92500" lnSpcReduction="20000"/>
          </a:bodyPr>
          <a:lstStyle/>
          <a:p>
            <a:pPr marL="0" indent="0">
              <a:buNone/>
            </a:pPr>
            <a:r>
              <a:rPr lang="en-US" u="sng" dirty="0"/>
              <a:t>Strengths/Challenges</a:t>
            </a:r>
          </a:p>
          <a:p>
            <a:pPr lvl="1"/>
            <a:r>
              <a:rPr lang="en-US" dirty="0"/>
              <a:t>Approximately 40% referred to ABC complete telehealth appointment, with </a:t>
            </a:r>
            <a:r>
              <a:rPr lang="en-US" b="1" i="1" u="sng" dirty="0"/>
              <a:t>74% of those patients making it to face to face outpatient treatment</a:t>
            </a:r>
          </a:p>
          <a:p>
            <a:pPr lvl="1"/>
            <a:r>
              <a:rPr lang="en-US" dirty="0"/>
              <a:t>36% were non-fatal overdoses, many patients did not come to ED for OUD treatment</a:t>
            </a:r>
          </a:p>
          <a:p>
            <a:pPr lvl="1"/>
            <a:r>
              <a:rPr lang="en-US" dirty="0"/>
              <a:t>Logistic challenges: getting providers to make ABC referral, accurate phone number, unreliable phone service, homelessness</a:t>
            </a:r>
          </a:p>
        </p:txBody>
      </p:sp>
    </p:spTree>
    <p:extLst>
      <p:ext uri="{BB962C8B-B14F-4D97-AF65-F5344CB8AC3E}">
        <p14:creationId xmlns:p14="http://schemas.microsoft.com/office/powerpoint/2010/main" val="41980145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5D87B45-4934-429E-0A54-3D7363F18BCF}"/>
              </a:ext>
            </a:extLst>
          </p:cNvPr>
          <p:cNvPicPr>
            <a:picLocks noChangeAspect="1"/>
          </p:cNvPicPr>
          <p:nvPr/>
        </p:nvPicPr>
        <p:blipFill>
          <a:blip r:embed="rId2"/>
          <a:stretch>
            <a:fillRect/>
          </a:stretch>
        </p:blipFill>
        <p:spPr>
          <a:xfrm>
            <a:off x="1995488" y="5755751"/>
            <a:ext cx="4210858" cy="955040"/>
          </a:xfrm>
          <a:prstGeom prst="rect">
            <a:avLst/>
          </a:prstGeom>
        </p:spPr>
      </p:pic>
      <p:sp>
        <p:nvSpPr>
          <p:cNvPr id="3" name="Title 2">
            <a:extLst>
              <a:ext uri="{FF2B5EF4-FFF2-40B4-BE49-F238E27FC236}">
                <a16:creationId xmlns:a16="http://schemas.microsoft.com/office/drawing/2014/main" id="{77521295-D2B3-0B56-AABB-7EF492CF3CA0}"/>
              </a:ext>
            </a:extLst>
          </p:cNvPr>
          <p:cNvSpPr>
            <a:spLocks noGrp="1"/>
          </p:cNvSpPr>
          <p:nvPr>
            <p:ph type="title"/>
          </p:nvPr>
        </p:nvSpPr>
        <p:spPr/>
        <p:txBody>
          <a:bodyPr/>
          <a:lstStyle/>
          <a:p>
            <a:r>
              <a:rPr lang="en-US" dirty="0"/>
              <a:t>Summary</a:t>
            </a:r>
          </a:p>
        </p:txBody>
      </p:sp>
      <p:sp>
        <p:nvSpPr>
          <p:cNvPr id="5" name="Content Placeholder 4">
            <a:extLst>
              <a:ext uri="{FF2B5EF4-FFF2-40B4-BE49-F238E27FC236}">
                <a16:creationId xmlns:a16="http://schemas.microsoft.com/office/drawing/2014/main" id="{B61A5A77-26BD-9C60-3D5B-CC3CB0F65AF1}"/>
              </a:ext>
            </a:extLst>
          </p:cNvPr>
          <p:cNvSpPr>
            <a:spLocks noGrp="1"/>
          </p:cNvSpPr>
          <p:nvPr>
            <p:ph idx="1"/>
          </p:nvPr>
        </p:nvSpPr>
        <p:spPr>
          <a:xfrm>
            <a:off x="1981200" y="1417639"/>
            <a:ext cx="8229600" cy="4525963"/>
          </a:xfrm>
        </p:spPr>
        <p:txBody>
          <a:bodyPr>
            <a:normAutofit lnSpcReduction="10000"/>
          </a:bodyPr>
          <a:lstStyle/>
          <a:p>
            <a:r>
              <a:rPr lang="en-US" dirty="0"/>
              <a:t>Individuals with OUD being released from controlled environment are at high risk of overdose</a:t>
            </a:r>
          </a:p>
          <a:p>
            <a:r>
              <a:rPr lang="en-US" dirty="0"/>
              <a:t>Medication for Opioid Use disorder reduces risk of overdose and death</a:t>
            </a:r>
          </a:p>
          <a:p>
            <a:r>
              <a:rPr lang="en-US" dirty="0"/>
              <a:t>Coordinated care pre and post release is needed</a:t>
            </a:r>
          </a:p>
          <a:p>
            <a:r>
              <a:rPr lang="en-US" dirty="0"/>
              <a:t>Telehealth may be a useful platform to bridge to outpatient care</a:t>
            </a:r>
          </a:p>
        </p:txBody>
      </p:sp>
    </p:spTree>
    <p:extLst>
      <p:ext uri="{BB962C8B-B14F-4D97-AF65-F5344CB8AC3E}">
        <p14:creationId xmlns:p14="http://schemas.microsoft.com/office/powerpoint/2010/main" val="3096732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109591-B668-48C6-85B9-A591FE10294F}"/>
              </a:ext>
            </a:extLst>
          </p:cNvPr>
          <p:cNvSpPr>
            <a:spLocks noGrp="1"/>
          </p:cNvSpPr>
          <p:nvPr>
            <p:ph idx="1"/>
          </p:nvPr>
        </p:nvSpPr>
        <p:spPr>
          <a:xfrm>
            <a:off x="762000" y="1385358"/>
            <a:ext cx="10515600" cy="4351338"/>
          </a:xfrm>
        </p:spPr>
        <p:txBody>
          <a:bodyPr/>
          <a:lstStyle/>
          <a:p>
            <a:pPr marL="0" indent="0" algn="ctr">
              <a:buNone/>
            </a:pPr>
            <a:endParaRPr lang="en-US"/>
          </a:p>
          <a:p>
            <a:pPr marL="0" indent="0" algn="ctr">
              <a:buNone/>
            </a:pPr>
            <a:endParaRPr lang="en-US"/>
          </a:p>
          <a:p>
            <a:pPr marL="0" indent="0" algn="ctr">
              <a:buNone/>
            </a:pPr>
            <a:endParaRPr lang="en-US"/>
          </a:p>
          <a:p>
            <a:pPr marL="0" indent="0" algn="ctr">
              <a:buNone/>
            </a:pPr>
            <a:r>
              <a:rPr lang="en-US" sz="6000"/>
              <a:t>Questions?</a:t>
            </a:r>
          </a:p>
        </p:txBody>
      </p:sp>
    </p:spTree>
    <p:extLst>
      <p:ext uri="{BB962C8B-B14F-4D97-AF65-F5344CB8AC3E}">
        <p14:creationId xmlns:p14="http://schemas.microsoft.com/office/powerpoint/2010/main" val="32931797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16885"/>
            <a:ext cx="10515600" cy="1325563"/>
          </a:xfrm>
        </p:spPr>
        <p:txBody>
          <a:bodyPr>
            <a:normAutofit fontScale="90000"/>
          </a:bodyPr>
          <a:lstStyle/>
          <a:p>
            <a:pPr algn="ctr"/>
            <a:r>
              <a:rPr lang="en-US" dirty="0"/>
              <a:t>Case Presentation #1</a:t>
            </a:r>
            <a:br>
              <a:rPr lang="en-US" dirty="0"/>
            </a:br>
            <a:r>
              <a:rPr lang="en-US" dirty="0">
                <a:cs typeface="Calibri Light"/>
              </a:rPr>
              <a:t>Kathleen DiPasquale Seelig, MD</a:t>
            </a:r>
            <a:br>
              <a:rPr lang="en-US" dirty="0">
                <a:cs typeface="Calibri Light"/>
              </a:rPr>
            </a:br>
            <a:r>
              <a:rPr lang="en-US" dirty="0">
                <a:cs typeface="Calibri Light"/>
              </a:rPr>
              <a:t>Nickel Bridge Family Medicine</a:t>
            </a:r>
            <a:br>
              <a:rPr lang="en-US" dirty="0">
                <a:cs typeface="Calibri Light"/>
              </a:rPr>
            </a:br>
            <a:endParaRPr lang="en-US" dirty="0">
              <a:cs typeface="Calibri Light"/>
            </a:endParaRPr>
          </a:p>
        </p:txBody>
      </p:sp>
      <p:sp>
        <p:nvSpPr>
          <p:cNvPr id="3" name="Content Placeholder 2"/>
          <p:cNvSpPr>
            <a:spLocks noGrp="1"/>
          </p:cNvSpPr>
          <p:nvPr>
            <p:ph sz="half" idx="1"/>
          </p:nvPr>
        </p:nvSpPr>
        <p:spPr>
          <a:xfrm>
            <a:off x="3479215" y="2000914"/>
            <a:ext cx="5885329" cy="4035839"/>
          </a:xfrm>
        </p:spPr>
        <p:txBody>
          <a:bodyPr>
            <a:normAutofit/>
          </a:bodyPr>
          <a:lstStyle/>
          <a:p>
            <a:r>
              <a:rPr lang="en-US" dirty="0"/>
              <a:t> 12:35-12:55 [20 min]</a:t>
            </a:r>
          </a:p>
          <a:p>
            <a:pPr lvl="1"/>
            <a:r>
              <a:rPr lang="en-US" dirty="0"/>
              <a:t>5 min: Presentation</a:t>
            </a:r>
          </a:p>
          <a:p>
            <a:pPr lvl="1"/>
            <a:r>
              <a:rPr lang="en-US" dirty="0"/>
              <a:t>2 min: Clarifying questions- Spokes</a:t>
            </a:r>
          </a:p>
          <a:p>
            <a:pPr lvl="1"/>
            <a:r>
              <a:rPr lang="en-US" dirty="0"/>
              <a:t>2 min: Clarifying questions – Hub</a:t>
            </a:r>
          </a:p>
          <a:p>
            <a:pPr lvl="1"/>
            <a:r>
              <a:rPr lang="en-US" dirty="0"/>
              <a:t>2 min:  Recommendations – Spokes</a:t>
            </a:r>
          </a:p>
          <a:p>
            <a:pPr lvl="1"/>
            <a:r>
              <a:rPr lang="en-US" dirty="0"/>
              <a:t>2 min:  Recommendations – Hub</a:t>
            </a:r>
          </a:p>
          <a:p>
            <a:pPr lvl="1"/>
            <a:r>
              <a:rPr lang="en-US" dirty="0"/>
              <a:t>5 min:  Summary - Hub</a:t>
            </a:r>
          </a:p>
          <a:p>
            <a:pPr lvl="1"/>
            <a:endParaRPr lang="en-US" dirty="0"/>
          </a:p>
        </p:txBody>
      </p:sp>
      <p:pic>
        <p:nvPicPr>
          <p:cNvPr id="4" name="Picture 3">
            <a:extLst>
              <a:ext uri="{FF2B5EF4-FFF2-40B4-BE49-F238E27FC236}">
                <a16:creationId xmlns:a16="http://schemas.microsoft.com/office/drawing/2014/main" id="{83367500-5A2F-4B32-BE55-AD4C42676B3F}"/>
              </a:ext>
            </a:extLst>
          </p:cNvPr>
          <p:cNvPicPr>
            <a:picLocks noChangeAspect="1"/>
          </p:cNvPicPr>
          <p:nvPr/>
        </p:nvPicPr>
        <p:blipFill>
          <a:blip r:embed="rId2"/>
          <a:stretch>
            <a:fillRect/>
          </a:stretch>
        </p:blipFill>
        <p:spPr>
          <a:xfrm>
            <a:off x="984704" y="2539592"/>
            <a:ext cx="1816528" cy="1778815"/>
          </a:xfrm>
          <a:prstGeom prst="rect">
            <a:avLst/>
          </a:prstGeom>
        </p:spPr>
      </p:pic>
      <p:sp>
        <p:nvSpPr>
          <p:cNvPr id="5" name="TextBox 4">
            <a:extLst>
              <a:ext uri="{FF2B5EF4-FFF2-40B4-BE49-F238E27FC236}">
                <a16:creationId xmlns:a16="http://schemas.microsoft.com/office/drawing/2014/main" id="{B53E560C-1EC2-4A8E-BB20-8A2F461EF695}"/>
              </a:ext>
            </a:extLst>
          </p:cNvPr>
          <p:cNvSpPr txBox="1"/>
          <p:nvPr/>
        </p:nvSpPr>
        <p:spPr>
          <a:xfrm>
            <a:off x="8043170" y="5934670"/>
            <a:ext cx="4900473" cy="923330"/>
          </a:xfrm>
          <a:prstGeom prst="rect">
            <a:avLst/>
          </a:prstGeom>
          <a:noFill/>
        </p:spPr>
        <p:txBody>
          <a:bodyPr wrap="square" rtlCol="0">
            <a:spAutoFit/>
          </a:bodyPr>
          <a:lstStyle/>
          <a:p>
            <a:r>
              <a:rPr lang="en-US"/>
              <a:t>Reminder: </a:t>
            </a:r>
            <a:r>
              <a:rPr lang="en-US">
                <a:solidFill>
                  <a:srgbClr val="FF0000"/>
                </a:solidFill>
              </a:rPr>
              <a:t>Mute </a:t>
            </a:r>
            <a:r>
              <a:rPr lang="en-US"/>
              <a:t>and </a:t>
            </a:r>
            <a:r>
              <a:rPr lang="en-US">
                <a:solidFill>
                  <a:srgbClr val="00B050"/>
                </a:solidFill>
              </a:rPr>
              <a:t>Unmute</a:t>
            </a:r>
            <a:r>
              <a:rPr lang="en-US"/>
              <a:t> to talk</a:t>
            </a:r>
          </a:p>
          <a:p>
            <a:r>
              <a:rPr lang="en-US"/>
              <a:t>	   </a:t>
            </a:r>
            <a:r>
              <a:rPr lang="en-US">
                <a:solidFill>
                  <a:schemeClr val="accent2"/>
                </a:solidFill>
              </a:rPr>
              <a:t>*6</a:t>
            </a:r>
            <a:r>
              <a:rPr lang="en-US"/>
              <a:t> for phone audio </a:t>
            </a:r>
          </a:p>
          <a:p>
            <a:r>
              <a:rPr lang="en-US"/>
              <a:t>                    Use </a:t>
            </a:r>
            <a:r>
              <a:rPr lang="en-US">
                <a:solidFill>
                  <a:srgbClr val="0070C0"/>
                </a:solidFill>
              </a:rPr>
              <a:t>chat</a:t>
            </a:r>
            <a:r>
              <a:rPr lang="en-US"/>
              <a:t> function for questions 	</a:t>
            </a:r>
          </a:p>
        </p:txBody>
      </p:sp>
    </p:spTree>
    <p:extLst>
      <p:ext uri="{BB962C8B-B14F-4D97-AF65-F5344CB8AC3E}">
        <p14:creationId xmlns:p14="http://schemas.microsoft.com/office/powerpoint/2010/main" val="41973475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53E560C-1EC2-4A8E-BB20-8A2F461EF695}"/>
              </a:ext>
            </a:extLst>
          </p:cNvPr>
          <p:cNvSpPr txBox="1"/>
          <p:nvPr/>
        </p:nvSpPr>
        <p:spPr>
          <a:xfrm>
            <a:off x="8043170" y="5934670"/>
            <a:ext cx="4900473" cy="923330"/>
          </a:xfrm>
          <a:prstGeom prst="rect">
            <a:avLst/>
          </a:prstGeom>
          <a:noFill/>
        </p:spPr>
        <p:txBody>
          <a:bodyPr wrap="square" rtlCol="0">
            <a:spAutoFit/>
          </a:bodyPr>
          <a:lstStyle/>
          <a:p>
            <a:r>
              <a:rPr lang="en-US"/>
              <a:t>Reminder: </a:t>
            </a:r>
            <a:r>
              <a:rPr lang="en-US">
                <a:solidFill>
                  <a:srgbClr val="FF0000"/>
                </a:solidFill>
              </a:rPr>
              <a:t>Mute </a:t>
            </a:r>
            <a:r>
              <a:rPr lang="en-US"/>
              <a:t>and </a:t>
            </a:r>
            <a:r>
              <a:rPr lang="en-US">
                <a:solidFill>
                  <a:srgbClr val="00B050"/>
                </a:solidFill>
              </a:rPr>
              <a:t>Unmute</a:t>
            </a:r>
            <a:r>
              <a:rPr lang="en-US"/>
              <a:t> to talk</a:t>
            </a:r>
          </a:p>
          <a:p>
            <a:r>
              <a:rPr lang="en-US"/>
              <a:t>	   </a:t>
            </a:r>
            <a:r>
              <a:rPr lang="en-US">
                <a:solidFill>
                  <a:schemeClr val="accent2"/>
                </a:solidFill>
              </a:rPr>
              <a:t>*6</a:t>
            </a:r>
            <a:r>
              <a:rPr lang="en-US"/>
              <a:t> for phone audio </a:t>
            </a:r>
          </a:p>
          <a:p>
            <a:r>
              <a:rPr lang="en-US"/>
              <a:t>                    Use </a:t>
            </a:r>
            <a:r>
              <a:rPr lang="en-US">
                <a:solidFill>
                  <a:srgbClr val="0070C0"/>
                </a:solidFill>
              </a:rPr>
              <a:t>chat</a:t>
            </a:r>
            <a:r>
              <a:rPr lang="en-US"/>
              <a:t> function for questions 	</a:t>
            </a:r>
          </a:p>
        </p:txBody>
      </p:sp>
      <p:sp>
        <p:nvSpPr>
          <p:cNvPr id="2" name="TextBox 1">
            <a:extLst>
              <a:ext uri="{FF2B5EF4-FFF2-40B4-BE49-F238E27FC236}">
                <a16:creationId xmlns:a16="http://schemas.microsoft.com/office/drawing/2014/main" id="{26B70058-8471-4AED-8448-84FD9B7BC3C8}"/>
              </a:ext>
            </a:extLst>
          </p:cNvPr>
          <p:cNvSpPr txBox="1"/>
          <p:nvPr/>
        </p:nvSpPr>
        <p:spPr>
          <a:xfrm>
            <a:off x="467204" y="1280085"/>
            <a:ext cx="10026202" cy="923330"/>
          </a:xfrm>
          <a:prstGeom prst="rect">
            <a:avLst/>
          </a:prstGeom>
          <a:noFill/>
        </p:spPr>
        <p:txBody>
          <a:bodyPr wrap="square" rtlCol="0">
            <a:spAutoFit/>
          </a:bodyPr>
          <a:lstStyle/>
          <a:p>
            <a:r>
              <a:rPr lang="en-US" dirty="0"/>
              <a:t>Since my prior presentation I have gained confidence in diagnosing and initiating treatment for adult ADHD. My case today revolves around creating a stable, respectful and effective prescribing environment for adults with ADHD.</a:t>
            </a:r>
          </a:p>
        </p:txBody>
      </p:sp>
      <p:sp>
        <p:nvSpPr>
          <p:cNvPr id="3" name="TextBox 2">
            <a:extLst>
              <a:ext uri="{FF2B5EF4-FFF2-40B4-BE49-F238E27FC236}">
                <a16:creationId xmlns:a16="http://schemas.microsoft.com/office/drawing/2014/main" id="{C24B5D64-4A17-4273-A9BB-DE989E5C048D}"/>
              </a:ext>
            </a:extLst>
          </p:cNvPr>
          <p:cNvSpPr txBox="1"/>
          <p:nvPr/>
        </p:nvSpPr>
        <p:spPr>
          <a:xfrm>
            <a:off x="467204" y="938706"/>
            <a:ext cx="5145110" cy="369332"/>
          </a:xfrm>
          <a:prstGeom prst="rect">
            <a:avLst/>
          </a:prstGeom>
          <a:noFill/>
        </p:spPr>
        <p:txBody>
          <a:bodyPr wrap="square" rtlCol="0">
            <a:spAutoFit/>
          </a:bodyPr>
          <a:lstStyle/>
          <a:p>
            <a:r>
              <a:rPr lang="en-US" b="1" dirty="0"/>
              <a:t>Main Question</a:t>
            </a:r>
          </a:p>
        </p:txBody>
      </p:sp>
      <p:sp>
        <p:nvSpPr>
          <p:cNvPr id="4" name="TextBox 3">
            <a:extLst>
              <a:ext uri="{FF2B5EF4-FFF2-40B4-BE49-F238E27FC236}">
                <a16:creationId xmlns:a16="http://schemas.microsoft.com/office/drawing/2014/main" id="{7772CD58-8FD7-4B07-880E-375DC3F1ABFD}"/>
              </a:ext>
            </a:extLst>
          </p:cNvPr>
          <p:cNvSpPr txBox="1"/>
          <p:nvPr/>
        </p:nvSpPr>
        <p:spPr>
          <a:xfrm>
            <a:off x="467204" y="2503138"/>
            <a:ext cx="3490176" cy="369332"/>
          </a:xfrm>
          <a:prstGeom prst="rect">
            <a:avLst/>
          </a:prstGeom>
          <a:noFill/>
        </p:spPr>
        <p:txBody>
          <a:bodyPr wrap="square" rtlCol="0">
            <a:spAutoFit/>
          </a:bodyPr>
          <a:lstStyle/>
          <a:p>
            <a:r>
              <a:rPr lang="en-US" b="1" dirty="0"/>
              <a:t>Demographics</a:t>
            </a:r>
          </a:p>
        </p:txBody>
      </p:sp>
      <p:sp>
        <p:nvSpPr>
          <p:cNvPr id="6" name="TextBox 5">
            <a:extLst>
              <a:ext uri="{FF2B5EF4-FFF2-40B4-BE49-F238E27FC236}">
                <a16:creationId xmlns:a16="http://schemas.microsoft.com/office/drawing/2014/main" id="{3DEF4B6D-9F61-4B1A-BD65-D1E020AB7F4E}"/>
              </a:ext>
            </a:extLst>
          </p:cNvPr>
          <p:cNvSpPr txBox="1"/>
          <p:nvPr/>
        </p:nvSpPr>
        <p:spPr>
          <a:xfrm>
            <a:off x="467204" y="2816367"/>
            <a:ext cx="10026202" cy="646331"/>
          </a:xfrm>
          <a:prstGeom prst="rect">
            <a:avLst/>
          </a:prstGeom>
          <a:noFill/>
        </p:spPr>
        <p:txBody>
          <a:bodyPr wrap="square" rtlCol="0">
            <a:spAutoFit/>
          </a:bodyPr>
          <a:lstStyle/>
          <a:p>
            <a:r>
              <a:rPr lang="en-US" dirty="0"/>
              <a:t>27 year old Black man, married, lives with wife and 2 young daughters. Mother is source of support. Has 7 year old with previous partner</a:t>
            </a:r>
          </a:p>
        </p:txBody>
      </p:sp>
    </p:spTree>
    <p:extLst>
      <p:ext uri="{BB962C8B-B14F-4D97-AF65-F5344CB8AC3E}">
        <p14:creationId xmlns:p14="http://schemas.microsoft.com/office/powerpoint/2010/main" val="5302651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53E560C-1EC2-4A8E-BB20-8A2F461EF695}"/>
              </a:ext>
            </a:extLst>
          </p:cNvPr>
          <p:cNvSpPr txBox="1"/>
          <p:nvPr/>
        </p:nvSpPr>
        <p:spPr>
          <a:xfrm>
            <a:off x="8043170" y="5934670"/>
            <a:ext cx="4900473" cy="923330"/>
          </a:xfrm>
          <a:prstGeom prst="rect">
            <a:avLst/>
          </a:prstGeom>
          <a:noFill/>
        </p:spPr>
        <p:txBody>
          <a:bodyPr wrap="square" rtlCol="0">
            <a:spAutoFit/>
          </a:bodyPr>
          <a:lstStyle/>
          <a:p>
            <a:r>
              <a:rPr lang="en-US"/>
              <a:t>Reminder: </a:t>
            </a:r>
            <a:r>
              <a:rPr lang="en-US">
                <a:solidFill>
                  <a:srgbClr val="FF0000"/>
                </a:solidFill>
              </a:rPr>
              <a:t>Mute </a:t>
            </a:r>
            <a:r>
              <a:rPr lang="en-US"/>
              <a:t>and </a:t>
            </a:r>
            <a:r>
              <a:rPr lang="en-US">
                <a:solidFill>
                  <a:srgbClr val="00B050"/>
                </a:solidFill>
              </a:rPr>
              <a:t>Unmute</a:t>
            </a:r>
            <a:r>
              <a:rPr lang="en-US"/>
              <a:t> to talk</a:t>
            </a:r>
          </a:p>
          <a:p>
            <a:r>
              <a:rPr lang="en-US"/>
              <a:t>	   </a:t>
            </a:r>
            <a:r>
              <a:rPr lang="en-US">
                <a:solidFill>
                  <a:schemeClr val="accent2"/>
                </a:solidFill>
              </a:rPr>
              <a:t>*6</a:t>
            </a:r>
            <a:r>
              <a:rPr lang="en-US"/>
              <a:t> for phone audio </a:t>
            </a:r>
          </a:p>
          <a:p>
            <a:r>
              <a:rPr lang="en-US"/>
              <a:t>                    Use </a:t>
            </a:r>
            <a:r>
              <a:rPr lang="en-US">
                <a:solidFill>
                  <a:srgbClr val="0070C0"/>
                </a:solidFill>
              </a:rPr>
              <a:t>chat</a:t>
            </a:r>
            <a:r>
              <a:rPr lang="en-US"/>
              <a:t> function for questions 	</a:t>
            </a:r>
          </a:p>
        </p:txBody>
      </p:sp>
      <p:sp>
        <p:nvSpPr>
          <p:cNvPr id="2" name="TextBox 1">
            <a:extLst>
              <a:ext uri="{FF2B5EF4-FFF2-40B4-BE49-F238E27FC236}">
                <a16:creationId xmlns:a16="http://schemas.microsoft.com/office/drawing/2014/main" id="{26B70058-8471-4AED-8448-84FD9B7BC3C8}"/>
              </a:ext>
            </a:extLst>
          </p:cNvPr>
          <p:cNvSpPr txBox="1"/>
          <p:nvPr/>
        </p:nvSpPr>
        <p:spPr>
          <a:xfrm>
            <a:off x="467204" y="1148349"/>
            <a:ext cx="10026202" cy="3970318"/>
          </a:xfrm>
          <a:prstGeom prst="rect">
            <a:avLst/>
          </a:prstGeom>
          <a:noFill/>
        </p:spPr>
        <p:txBody>
          <a:bodyPr wrap="square" rtlCol="0">
            <a:spAutoFit/>
          </a:bodyPr>
          <a:lstStyle/>
          <a:p>
            <a:r>
              <a:rPr lang="en-US" dirty="0"/>
              <a:t>Diagnosed at age 13 with ADHD, started medication at that time. Seen at RBHA initially. Reports difficulty establishing and maintaining a therapeutic relationship with a psychiatric prescriber. States his last stable psychiatry relationship was about 4 years ago, seeing Dr David Gould at Tuckers. Dismissed from practice due to being </a:t>
            </a:r>
            <a:r>
              <a:rPr lang="en-US" dirty="0" err="1"/>
              <a:t>percieved</a:t>
            </a:r>
            <a:r>
              <a:rPr lang="en-US" dirty="0"/>
              <a:t> as threatening to front office staff when asking for a refill. </a:t>
            </a:r>
          </a:p>
          <a:p>
            <a:endParaRPr lang="en-US" dirty="0"/>
          </a:p>
          <a:p>
            <a:r>
              <a:rPr lang="en-US" dirty="0"/>
              <a:t>Seen a practice in Emporia for about a year, but was unable to make the hour long drive every four weeks. Recently transitioned to Good Neighbor Psychiatry care, but has struggled with communication with office. </a:t>
            </a:r>
          </a:p>
          <a:p>
            <a:endParaRPr lang="en-US" dirty="0"/>
          </a:p>
          <a:p>
            <a:r>
              <a:rPr lang="en-US" dirty="0"/>
              <a:t>Recently diagnosed as bipolar, has also had diagnosis of depression and anxiety. States Wellbutrin added recently but feels it has not been helpful. </a:t>
            </a:r>
          </a:p>
          <a:p>
            <a:endParaRPr lang="en-US" dirty="0"/>
          </a:p>
          <a:p>
            <a:r>
              <a:rPr lang="en-US" dirty="0"/>
              <a:t>Presented to me stating he had been out of medication for 4 days, and requesting refill on Adderall and Xanax</a:t>
            </a:r>
          </a:p>
        </p:txBody>
      </p:sp>
      <p:sp>
        <p:nvSpPr>
          <p:cNvPr id="3" name="TextBox 2">
            <a:extLst>
              <a:ext uri="{FF2B5EF4-FFF2-40B4-BE49-F238E27FC236}">
                <a16:creationId xmlns:a16="http://schemas.microsoft.com/office/drawing/2014/main" id="{C24B5D64-4A17-4273-A9BB-DE989E5C048D}"/>
              </a:ext>
            </a:extLst>
          </p:cNvPr>
          <p:cNvSpPr txBox="1"/>
          <p:nvPr/>
        </p:nvSpPr>
        <p:spPr>
          <a:xfrm>
            <a:off x="467204" y="848355"/>
            <a:ext cx="5145110" cy="369332"/>
          </a:xfrm>
          <a:prstGeom prst="rect">
            <a:avLst/>
          </a:prstGeom>
          <a:noFill/>
        </p:spPr>
        <p:txBody>
          <a:bodyPr wrap="square" rtlCol="0">
            <a:spAutoFit/>
          </a:bodyPr>
          <a:lstStyle/>
          <a:p>
            <a:r>
              <a:rPr lang="en-US" b="1" dirty="0"/>
              <a:t>Medical, Behavioral, Mental Health History</a:t>
            </a:r>
          </a:p>
        </p:txBody>
      </p:sp>
    </p:spTree>
    <p:extLst>
      <p:ext uri="{BB962C8B-B14F-4D97-AF65-F5344CB8AC3E}">
        <p14:creationId xmlns:p14="http://schemas.microsoft.com/office/powerpoint/2010/main" val="24788901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53E560C-1EC2-4A8E-BB20-8A2F461EF695}"/>
              </a:ext>
            </a:extLst>
          </p:cNvPr>
          <p:cNvSpPr txBox="1"/>
          <p:nvPr/>
        </p:nvSpPr>
        <p:spPr>
          <a:xfrm>
            <a:off x="8043170" y="5934670"/>
            <a:ext cx="4900473" cy="923330"/>
          </a:xfrm>
          <a:prstGeom prst="rect">
            <a:avLst/>
          </a:prstGeom>
          <a:noFill/>
        </p:spPr>
        <p:txBody>
          <a:bodyPr wrap="square" rtlCol="0">
            <a:spAutoFit/>
          </a:bodyPr>
          <a:lstStyle/>
          <a:p>
            <a:r>
              <a:rPr lang="en-US"/>
              <a:t>Reminder: </a:t>
            </a:r>
            <a:r>
              <a:rPr lang="en-US">
                <a:solidFill>
                  <a:srgbClr val="FF0000"/>
                </a:solidFill>
              </a:rPr>
              <a:t>Mute </a:t>
            </a:r>
            <a:r>
              <a:rPr lang="en-US"/>
              <a:t>and </a:t>
            </a:r>
            <a:r>
              <a:rPr lang="en-US">
                <a:solidFill>
                  <a:srgbClr val="00B050"/>
                </a:solidFill>
              </a:rPr>
              <a:t>Unmute</a:t>
            </a:r>
            <a:r>
              <a:rPr lang="en-US"/>
              <a:t> to talk</a:t>
            </a:r>
          </a:p>
          <a:p>
            <a:r>
              <a:rPr lang="en-US"/>
              <a:t>	   </a:t>
            </a:r>
            <a:r>
              <a:rPr lang="en-US">
                <a:solidFill>
                  <a:schemeClr val="accent2"/>
                </a:solidFill>
              </a:rPr>
              <a:t>*6</a:t>
            </a:r>
            <a:r>
              <a:rPr lang="en-US"/>
              <a:t> for phone audio </a:t>
            </a:r>
          </a:p>
          <a:p>
            <a:r>
              <a:rPr lang="en-US"/>
              <a:t>                    Use </a:t>
            </a:r>
            <a:r>
              <a:rPr lang="en-US">
                <a:solidFill>
                  <a:srgbClr val="0070C0"/>
                </a:solidFill>
              </a:rPr>
              <a:t>chat</a:t>
            </a:r>
            <a:r>
              <a:rPr lang="en-US"/>
              <a:t> function for questions 	</a:t>
            </a:r>
          </a:p>
        </p:txBody>
      </p:sp>
      <p:sp>
        <p:nvSpPr>
          <p:cNvPr id="2" name="TextBox 1">
            <a:extLst>
              <a:ext uri="{FF2B5EF4-FFF2-40B4-BE49-F238E27FC236}">
                <a16:creationId xmlns:a16="http://schemas.microsoft.com/office/drawing/2014/main" id="{26B70058-8471-4AED-8448-84FD9B7BC3C8}"/>
              </a:ext>
            </a:extLst>
          </p:cNvPr>
          <p:cNvSpPr txBox="1"/>
          <p:nvPr/>
        </p:nvSpPr>
        <p:spPr>
          <a:xfrm>
            <a:off x="298456" y="966470"/>
            <a:ext cx="10026202" cy="584775"/>
          </a:xfrm>
          <a:prstGeom prst="rect">
            <a:avLst/>
          </a:prstGeom>
          <a:noFill/>
        </p:spPr>
        <p:txBody>
          <a:bodyPr wrap="square" rtlCol="0">
            <a:spAutoFit/>
          </a:bodyPr>
          <a:lstStyle/>
          <a:p>
            <a:r>
              <a:rPr lang="en-US" sz="1600" dirty="0"/>
              <a:t>Patient presented with symptoms of unmanaged ADHD. I attempted to refill his medication, but then found from pharmacy that he had picked up a 30 day supply of medication the week prior. </a:t>
            </a:r>
          </a:p>
        </p:txBody>
      </p:sp>
      <p:sp>
        <p:nvSpPr>
          <p:cNvPr id="3" name="TextBox 2">
            <a:extLst>
              <a:ext uri="{FF2B5EF4-FFF2-40B4-BE49-F238E27FC236}">
                <a16:creationId xmlns:a16="http://schemas.microsoft.com/office/drawing/2014/main" id="{C24B5D64-4A17-4273-A9BB-DE989E5C048D}"/>
              </a:ext>
            </a:extLst>
          </p:cNvPr>
          <p:cNvSpPr txBox="1"/>
          <p:nvPr/>
        </p:nvSpPr>
        <p:spPr>
          <a:xfrm>
            <a:off x="298456" y="597138"/>
            <a:ext cx="5145110" cy="369332"/>
          </a:xfrm>
          <a:prstGeom prst="rect">
            <a:avLst/>
          </a:prstGeom>
          <a:noFill/>
        </p:spPr>
        <p:txBody>
          <a:bodyPr wrap="square" rtlCol="0">
            <a:spAutoFit/>
          </a:bodyPr>
          <a:lstStyle/>
          <a:p>
            <a:r>
              <a:rPr lang="en-US" b="1" dirty="0"/>
              <a:t>Past Interventions</a:t>
            </a:r>
          </a:p>
        </p:txBody>
      </p:sp>
      <p:sp>
        <p:nvSpPr>
          <p:cNvPr id="4" name="TextBox 3">
            <a:extLst>
              <a:ext uri="{FF2B5EF4-FFF2-40B4-BE49-F238E27FC236}">
                <a16:creationId xmlns:a16="http://schemas.microsoft.com/office/drawing/2014/main" id="{7772CD58-8FD7-4B07-880E-375DC3F1ABFD}"/>
              </a:ext>
            </a:extLst>
          </p:cNvPr>
          <p:cNvSpPr txBox="1"/>
          <p:nvPr/>
        </p:nvSpPr>
        <p:spPr>
          <a:xfrm>
            <a:off x="344508" y="1908724"/>
            <a:ext cx="4050406" cy="369332"/>
          </a:xfrm>
          <a:prstGeom prst="rect">
            <a:avLst/>
          </a:prstGeom>
          <a:noFill/>
        </p:spPr>
        <p:txBody>
          <a:bodyPr wrap="square" rtlCol="0">
            <a:spAutoFit/>
          </a:bodyPr>
          <a:lstStyle/>
          <a:p>
            <a:r>
              <a:rPr lang="en-US" b="1" dirty="0"/>
              <a:t>Future Plans, Patient’s Treatment Goals</a:t>
            </a:r>
          </a:p>
        </p:txBody>
      </p:sp>
      <p:sp>
        <p:nvSpPr>
          <p:cNvPr id="6" name="TextBox 5">
            <a:extLst>
              <a:ext uri="{FF2B5EF4-FFF2-40B4-BE49-F238E27FC236}">
                <a16:creationId xmlns:a16="http://schemas.microsoft.com/office/drawing/2014/main" id="{3DEF4B6D-9F61-4B1A-BD65-D1E020AB7F4E}"/>
              </a:ext>
            </a:extLst>
          </p:cNvPr>
          <p:cNvSpPr txBox="1"/>
          <p:nvPr/>
        </p:nvSpPr>
        <p:spPr>
          <a:xfrm>
            <a:off x="344508" y="2278056"/>
            <a:ext cx="10026202" cy="2308324"/>
          </a:xfrm>
          <a:prstGeom prst="rect">
            <a:avLst/>
          </a:prstGeom>
          <a:noFill/>
        </p:spPr>
        <p:txBody>
          <a:bodyPr wrap="square" rtlCol="0">
            <a:spAutoFit/>
          </a:bodyPr>
          <a:lstStyle/>
          <a:p>
            <a:r>
              <a:rPr lang="en-US" sz="1600" dirty="0"/>
              <a:t>Patient returned for his follow up visit. We discussed how my office can support him in navigating the healthcare system, and can be a consistent hub should he need to change psych providers. I called his current </a:t>
            </a:r>
            <a:r>
              <a:rPr lang="en-US" sz="1600" dirty="0" err="1"/>
              <a:t>psychNP</a:t>
            </a:r>
            <a:r>
              <a:rPr lang="en-US" sz="1600" dirty="0"/>
              <a:t>, and confirmed that my refill was a one off, and would not disrupt his controlled substance agreement there. </a:t>
            </a:r>
          </a:p>
          <a:p>
            <a:endParaRPr lang="en-US" sz="1600" dirty="0"/>
          </a:p>
          <a:p>
            <a:r>
              <a:rPr lang="en-US" sz="1600" dirty="0"/>
              <a:t>This is a patient who struggles to meet the level of compliance needed to get a regular supply of medication. He justifiably  lacks confidence in the delivery system of psychiatric care in which he finds himself, but his actions (requesting an early refill from a new provider) raise the kind of red flags that make it even harder for him to get his medication. </a:t>
            </a:r>
          </a:p>
          <a:p>
            <a:endParaRPr lang="en-US" sz="1600" dirty="0"/>
          </a:p>
        </p:txBody>
      </p:sp>
    </p:spTree>
    <p:extLst>
      <p:ext uri="{BB962C8B-B14F-4D97-AF65-F5344CB8AC3E}">
        <p14:creationId xmlns:p14="http://schemas.microsoft.com/office/powerpoint/2010/main" val="2712753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descr="image001">
            <a:extLst>
              <a:ext uri="{FF2B5EF4-FFF2-40B4-BE49-F238E27FC236}">
                <a16:creationId xmlns:a16="http://schemas.microsoft.com/office/drawing/2014/main" id="{2C3A3A4A-E98F-41BF-9D9A-47C0D22E20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65" y="480673"/>
            <a:ext cx="8383885" cy="5387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own Arrow 11">
            <a:extLst>
              <a:ext uri="{FF2B5EF4-FFF2-40B4-BE49-F238E27FC236}">
                <a16:creationId xmlns:a16="http://schemas.microsoft.com/office/drawing/2014/main" id="{BC8B7C59-7096-4241-8605-CB7BAAC3ED09}"/>
              </a:ext>
            </a:extLst>
          </p:cNvPr>
          <p:cNvSpPr/>
          <p:nvPr/>
        </p:nvSpPr>
        <p:spPr>
          <a:xfrm>
            <a:off x="4749310" y="4568777"/>
            <a:ext cx="646654" cy="81403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5D4B1BA0-BC25-4AF8-A847-872D7970FB85}"/>
              </a:ext>
            </a:extLst>
          </p:cNvPr>
          <p:cNvSpPr txBox="1"/>
          <p:nvPr/>
        </p:nvSpPr>
        <p:spPr>
          <a:xfrm>
            <a:off x="4668923" y="4199445"/>
            <a:ext cx="1028700" cy="369332"/>
          </a:xfrm>
          <a:prstGeom prst="rect">
            <a:avLst/>
          </a:prstGeom>
          <a:noFill/>
        </p:spPr>
        <p:txBody>
          <a:bodyPr wrap="square" rtlCol="0">
            <a:spAutoFit/>
          </a:bodyPr>
          <a:lstStyle/>
          <a:p>
            <a:r>
              <a:rPr lang="en-US">
                <a:solidFill>
                  <a:srgbClr val="FFFF00"/>
                </a:solidFill>
              </a:rPr>
              <a:t>Chat Box</a:t>
            </a:r>
          </a:p>
        </p:txBody>
      </p:sp>
      <p:sp>
        <p:nvSpPr>
          <p:cNvPr id="12" name="TextBox 11">
            <a:extLst>
              <a:ext uri="{FF2B5EF4-FFF2-40B4-BE49-F238E27FC236}">
                <a16:creationId xmlns:a16="http://schemas.microsoft.com/office/drawing/2014/main" id="{D7D3E182-BD15-4A3F-A4F0-65308B16F071}"/>
              </a:ext>
            </a:extLst>
          </p:cNvPr>
          <p:cNvSpPr txBox="1"/>
          <p:nvPr/>
        </p:nvSpPr>
        <p:spPr>
          <a:xfrm>
            <a:off x="4220308" y="-104102"/>
            <a:ext cx="5948624" cy="584775"/>
          </a:xfrm>
          <a:prstGeom prst="rect">
            <a:avLst/>
          </a:prstGeom>
          <a:noFill/>
        </p:spPr>
        <p:txBody>
          <a:bodyPr wrap="square" rtlCol="0">
            <a:spAutoFit/>
          </a:bodyPr>
          <a:lstStyle/>
          <a:p>
            <a:r>
              <a:rPr lang="en-US" sz="3200" b="1"/>
              <a:t>Helpful Reminders</a:t>
            </a:r>
          </a:p>
        </p:txBody>
      </p:sp>
      <p:sp>
        <p:nvSpPr>
          <p:cNvPr id="2" name="TextBox 1">
            <a:extLst>
              <a:ext uri="{FF2B5EF4-FFF2-40B4-BE49-F238E27FC236}">
                <a16:creationId xmlns:a16="http://schemas.microsoft.com/office/drawing/2014/main" id="{D9D8936D-E7B0-44D8-BDD6-144B688362CC}"/>
              </a:ext>
            </a:extLst>
          </p:cNvPr>
          <p:cNvSpPr txBox="1"/>
          <p:nvPr/>
        </p:nvSpPr>
        <p:spPr>
          <a:xfrm>
            <a:off x="8591341" y="2341266"/>
            <a:ext cx="3225521" cy="3323987"/>
          </a:xfrm>
          <a:prstGeom prst="rect">
            <a:avLst/>
          </a:prstGeom>
          <a:noFill/>
        </p:spPr>
        <p:txBody>
          <a:bodyPr wrap="square" rtlCol="0">
            <a:spAutoFit/>
          </a:bodyPr>
          <a:lstStyle/>
          <a:p>
            <a:pPr marL="285750" indent="-285750">
              <a:buFont typeface="Arial" panose="020B0604020202020204" pitchFamily="34" charset="0"/>
              <a:buChar char="•"/>
            </a:pPr>
            <a:r>
              <a:rPr lang="en-US" sz="2400">
                <a:solidFill>
                  <a:srgbClr val="C00000"/>
                </a:solidFill>
                <a:cs typeface="Arial" panose="020B0604020202020204" pitchFamily="34" charset="0"/>
              </a:rPr>
              <a:t>Please type your full name and organization into the chat box</a:t>
            </a:r>
          </a:p>
          <a:p>
            <a:pPr marL="285750" indent="-285750">
              <a:buFont typeface="Arial" panose="020B0604020202020204" pitchFamily="34" charset="0"/>
              <a:buChar char="•"/>
            </a:pPr>
            <a:endParaRPr lang="en-US" sz="2400">
              <a:cs typeface="Arial" panose="020B0604020202020204" pitchFamily="34" charset="0"/>
            </a:endParaRPr>
          </a:p>
          <a:p>
            <a:pPr marL="285750" indent="-285750">
              <a:buFont typeface="Arial" panose="020B0604020202020204" pitchFamily="34" charset="0"/>
              <a:buChar char="•"/>
            </a:pPr>
            <a:r>
              <a:rPr lang="en-US" sz="2400">
                <a:cs typeface="Arial" panose="020B0604020202020204" pitchFamily="34" charset="0"/>
              </a:rPr>
              <a:t>Use the chat function to speak with IT or ask questions</a:t>
            </a:r>
          </a:p>
          <a:p>
            <a:pPr marL="285750" indent="-285750">
              <a:buFont typeface="Arial" panose="020B0604020202020204" pitchFamily="34" charset="0"/>
              <a:buChar char="•"/>
            </a:pPr>
            <a:endParaRPr lang="en-US">
              <a:cs typeface="Arial" panose="020B0604020202020204" pitchFamily="34" charset="0"/>
            </a:endParaRPr>
          </a:p>
        </p:txBody>
      </p:sp>
    </p:spTree>
    <p:extLst>
      <p:ext uri="{BB962C8B-B14F-4D97-AF65-F5344CB8AC3E}">
        <p14:creationId xmlns:p14="http://schemas.microsoft.com/office/powerpoint/2010/main" val="31185483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Case Studies</a:t>
            </a:r>
          </a:p>
        </p:txBody>
      </p:sp>
      <p:sp>
        <p:nvSpPr>
          <p:cNvPr id="3" name="Content Placeholder 2"/>
          <p:cNvSpPr>
            <a:spLocks noGrp="1"/>
          </p:cNvSpPr>
          <p:nvPr>
            <p:ph idx="1"/>
          </p:nvPr>
        </p:nvSpPr>
        <p:spPr/>
        <p:txBody>
          <a:bodyPr vert="horz" lIns="91440" tIns="45720" rIns="91440" bIns="45720" rtlCol="0" anchor="t">
            <a:normAutofit/>
          </a:bodyPr>
          <a:lstStyle/>
          <a:p>
            <a:r>
              <a:rPr lang="en-US">
                <a:cs typeface="Calibri"/>
              </a:rPr>
              <a:t>Case studies </a:t>
            </a:r>
          </a:p>
          <a:p>
            <a:pPr lvl="1"/>
            <a:r>
              <a:rPr lang="en-US"/>
              <a:t>Submit:  </a:t>
            </a:r>
            <a:r>
              <a:rPr lang="en-US">
                <a:hlinkClick r:id="rId2"/>
              </a:rPr>
              <a:t>www</a:t>
            </a:r>
            <a:r>
              <a:rPr lang="en-US">
                <a:cs typeface="Calibri"/>
                <a:hlinkClick r:id="rId2"/>
              </a:rPr>
              <a:t>.vcuhealth.org/echo</a:t>
            </a:r>
            <a:endParaRPr lang="en-US">
              <a:cs typeface="Calibri"/>
            </a:endParaRPr>
          </a:p>
          <a:p>
            <a:pPr lvl="1"/>
            <a:r>
              <a:rPr lang="en-US">
                <a:cs typeface="Calibri"/>
              </a:rPr>
              <a:t>Receive feedback from participants and content experts </a:t>
            </a:r>
          </a:p>
          <a:p>
            <a:pPr lvl="1"/>
            <a:r>
              <a:rPr lang="en-US">
                <a:cs typeface="Calibri"/>
              </a:rPr>
              <a:t>Earn </a:t>
            </a:r>
            <a:r>
              <a:rPr lang="en-US" b="1">
                <a:cs typeface="Calibri"/>
              </a:rPr>
              <a:t>$100 </a:t>
            </a:r>
            <a:r>
              <a:rPr lang="en-US">
                <a:cs typeface="Calibri"/>
              </a:rPr>
              <a:t>for presenting </a:t>
            </a:r>
          </a:p>
          <a:p>
            <a:pPr marL="457200" lvl="1" indent="0">
              <a:buNone/>
            </a:pPr>
            <a:endParaRPr lang="en-US">
              <a:cs typeface="Calibri"/>
            </a:endParaRPr>
          </a:p>
          <a:p>
            <a:pPr lvl="1"/>
            <a:endParaRPr lang="en-US">
              <a:cs typeface="Calibri"/>
            </a:endParaRPr>
          </a:p>
          <a:p>
            <a:pPr lvl="1"/>
            <a:endParaRPr lang="en-US">
              <a:cs typeface="Calibri"/>
            </a:endParaRPr>
          </a:p>
        </p:txBody>
      </p:sp>
    </p:spTree>
    <p:extLst>
      <p:ext uri="{BB962C8B-B14F-4D97-AF65-F5344CB8AC3E}">
        <p14:creationId xmlns:p14="http://schemas.microsoft.com/office/powerpoint/2010/main" val="7897430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Text&#10;&#10;Description automatically generated">
            <a:extLst>
              <a:ext uri="{FF2B5EF4-FFF2-40B4-BE49-F238E27FC236}">
                <a16:creationId xmlns:a16="http://schemas.microsoft.com/office/drawing/2014/main" id="{46365895-8AF7-4712-85F4-10C25E0985B2}"/>
              </a:ext>
            </a:extLst>
          </p:cNvPr>
          <p:cNvPicPr>
            <a:picLocks noChangeAspect="1"/>
          </p:cNvPicPr>
          <p:nvPr/>
        </p:nvPicPr>
        <p:blipFill>
          <a:blip r:embed="rId2"/>
          <a:stretch>
            <a:fillRect/>
          </a:stretch>
        </p:blipFill>
        <p:spPr>
          <a:xfrm>
            <a:off x="38233" y="101597"/>
            <a:ext cx="7426712" cy="6727820"/>
          </a:xfrm>
          <a:prstGeom prst="rect">
            <a:avLst/>
          </a:prstGeom>
        </p:spPr>
      </p:pic>
      <p:pic>
        <p:nvPicPr>
          <p:cNvPr id="4" name="Picture 5" descr="Text&#10;&#10;Description automatically generated">
            <a:extLst>
              <a:ext uri="{FF2B5EF4-FFF2-40B4-BE49-F238E27FC236}">
                <a16:creationId xmlns:a16="http://schemas.microsoft.com/office/drawing/2014/main" id="{B22CDC97-A645-49B8-8CDB-18CF2C08735A}"/>
              </a:ext>
            </a:extLst>
          </p:cNvPr>
          <p:cNvPicPr>
            <a:picLocks noChangeAspect="1"/>
          </p:cNvPicPr>
          <p:nvPr/>
        </p:nvPicPr>
        <p:blipFill>
          <a:blip r:embed="rId3"/>
          <a:stretch>
            <a:fillRect/>
          </a:stretch>
        </p:blipFill>
        <p:spPr>
          <a:xfrm>
            <a:off x="5226205" y="2492062"/>
            <a:ext cx="5716858" cy="4365938"/>
          </a:xfrm>
          <a:prstGeom prst="rect">
            <a:avLst/>
          </a:prstGeom>
        </p:spPr>
      </p:pic>
      <p:sp>
        <p:nvSpPr>
          <p:cNvPr id="3" name="TextBox 2">
            <a:extLst>
              <a:ext uri="{FF2B5EF4-FFF2-40B4-BE49-F238E27FC236}">
                <a16:creationId xmlns:a16="http://schemas.microsoft.com/office/drawing/2014/main" id="{A7B056F5-B9F4-4A31-9BD0-1B7FF8DF6213}"/>
              </a:ext>
            </a:extLst>
          </p:cNvPr>
          <p:cNvSpPr txBox="1"/>
          <p:nvPr/>
        </p:nvSpPr>
        <p:spPr>
          <a:xfrm>
            <a:off x="5187656" y="2041840"/>
            <a:ext cx="4450380" cy="646331"/>
          </a:xfrm>
          <a:prstGeom prst="rect">
            <a:avLst/>
          </a:prstGeom>
          <a:noFill/>
        </p:spPr>
        <p:txBody>
          <a:bodyPr wrap="square" rtlCol="0">
            <a:spAutoFit/>
          </a:bodyPr>
          <a:lstStyle/>
          <a:p>
            <a:pPr marL="171450" indent="-171450">
              <a:buFont typeface="Arial" panose="020B0604020202020204" pitchFamily="34" charset="0"/>
              <a:buChar char="•"/>
            </a:pPr>
            <a:r>
              <a:rPr lang="en-US" sz="1200" b="1" dirty="0"/>
              <a:t>Dana DeHart</a:t>
            </a:r>
            <a:r>
              <a:rPr lang="en-US" sz="1200" dirty="0"/>
              <a:t>, from Piedmont CSB</a:t>
            </a:r>
          </a:p>
          <a:p>
            <a:pPr marL="171450" indent="-171450">
              <a:buFont typeface="Arial" panose="020B0604020202020204" pitchFamily="34" charset="0"/>
              <a:buChar char="•"/>
            </a:pPr>
            <a:r>
              <a:rPr lang="en-US" sz="1200" b="1" dirty="0"/>
              <a:t>Kathleen DiPasquale Seelig</a:t>
            </a:r>
            <a:r>
              <a:rPr lang="en-US" sz="1200" dirty="0"/>
              <a:t>, from Nickel Bridge Family Medicine</a:t>
            </a:r>
          </a:p>
          <a:p>
            <a:pPr marL="171450" indent="-171450">
              <a:buFont typeface="Arial" panose="020B0604020202020204" pitchFamily="34" charset="0"/>
              <a:buChar char="•"/>
            </a:pPr>
            <a:endParaRPr lang="en-US" sz="1200" dirty="0"/>
          </a:p>
        </p:txBody>
      </p:sp>
    </p:spTree>
    <p:extLst>
      <p:ext uri="{BB962C8B-B14F-4D97-AF65-F5344CB8AC3E}">
        <p14:creationId xmlns:p14="http://schemas.microsoft.com/office/powerpoint/2010/main" val="34827517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1748" y="379110"/>
            <a:ext cx="8928871" cy="866211"/>
          </a:xfrm>
        </p:spPr>
        <p:txBody>
          <a:bodyPr>
            <a:normAutofit/>
          </a:bodyPr>
          <a:lstStyle/>
          <a:p>
            <a:pPr algn="ctr"/>
            <a:r>
              <a:rPr lang="en-US" sz="2400" b="1"/>
              <a:t>Claim Your CME and Provide Feedback</a:t>
            </a:r>
            <a:br>
              <a:rPr lang="en-US" sz="2400" b="1">
                <a:cs typeface="Calibri Light"/>
              </a:rPr>
            </a:br>
            <a:endParaRPr lang="en-US" sz="2400" b="1">
              <a:cs typeface="Calibri Light"/>
            </a:endParaRPr>
          </a:p>
        </p:txBody>
      </p:sp>
      <p:sp>
        <p:nvSpPr>
          <p:cNvPr id="5" name="TextBox 4">
            <a:extLst>
              <a:ext uri="{FF2B5EF4-FFF2-40B4-BE49-F238E27FC236}">
                <a16:creationId xmlns:a16="http://schemas.microsoft.com/office/drawing/2014/main" id="{E8C20CD5-FE9C-424A-89E3-ABAE7F9B00C1}"/>
              </a:ext>
            </a:extLst>
          </p:cNvPr>
          <p:cNvSpPr txBox="1"/>
          <p:nvPr/>
        </p:nvSpPr>
        <p:spPr>
          <a:xfrm>
            <a:off x="396631" y="1598246"/>
            <a:ext cx="9562123" cy="649408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US" sz="3200" b="0" i="0" u="none" strike="noStrike" kern="1200" cap="none" spc="0" normalizeH="0" baseline="0" noProof="0">
                <a:ln>
                  <a:noFill/>
                </a:ln>
                <a:solidFill>
                  <a:prstClr val="black"/>
                </a:solidFill>
                <a:effectLst/>
                <a:uLnTx/>
                <a:uFillTx/>
                <a:latin typeface="Calibri" panose="020F0502020204030204"/>
                <a:ea typeface="+mn-ea"/>
                <a:cs typeface="Calibri"/>
                <a:hlinkClick r:id="rId2"/>
              </a:rPr>
              <a:t>www.vcuhealth.org/echo</a:t>
            </a:r>
            <a:r>
              <a:rPr kumimoji="0" lang="en-US" sz="3200" b="0" i="0" u="none" strike="noStrike" kern="1200" cap="none" spc="0" normalizeH="0" baseline="0" noProof="0">
                <a:ln>
                  <a:noFill/>
                </a:ln>
                <a:solidFill>
                  <a:prstClr val="black"/>
                </a:solidFill>
                <a:effectLst/>
                <a:uLnTx/>
                <a:uFillTx/>
                <a:latin typeface="Calibri" panose="020F0502020204030204"/>
                <a:ea typeface="+mn-ea"/>
                <a:cs typeface="Calibri"/>
              </a:rPr>
              <a:t> </a:t>
            </a:r>
          </a:p>
          <a:p>
            <a:pPr marL="457200" marR="0" lvl="1" indent="-285750" algn="l" defTabSz="914400" rtl="0" eaLnBrk="1" fontAlgn="auto" latinLnBrk="0" hangingPunct="1">
              <a:lnSpc>
                <a:spcPct val="100000"/>
              </a:lnSpc>
              <a:spcBef>
                <a:spcPts val="0"/>
              </a:spcBef>
              <a:spcAft>
                <a:spcPts val="0"/>
              </a:spcAft>
              <a:buClrTx/>
              <a:buSzTx/>
              <a:buFont typeface="Arial"/>
              <a:buChar char="•"/>
              <a:tabLst/>
              <a:defRPr/>
            </a:pPr>
            <a:endParaRPr kumimoji="0" lang="en-US" sz="3200" b="0" i="0" u="none" strike="noStrike" kern="1200" cap="none" spc="0" normalizeH="0" baseline="0" noProof="0">
              <a:ln>
                <a:noFill/>
              </a:ln>
              <a:solidFill>
                <a:prstClr val="black"/>
              </a:solidFill>
              <a:effectLst/>
              <a:uLnTx/>
              <a:uFillTx/>
              <a:latin typeface="Calibri" panose="020F0502020204030204"/>
              <a:ea typeface="+mn-ea"/>
              <a:cs typeface="Calibri"/>
            </a:endParaRPr>
          </a:p>
          <a:p>
            <a:pPr indent="-285750">
              <a:buFont typeface="Arial"/>
              <a:buChar char="•"/>
              <a:defRPr/>
            </a:pPr>
            <a:r>
              <a:rPr kumimoji="0" lang="en-US" sz="3200" b="0" i="0" u="none" strike="noStrike" kern="1200" cap="none" spc="0" normalizeH="0" baseline="0" noProof="0">
                <a:ln>
                  <a:noFill/>
                </a:ln>
                <a:solidFill>
                  <a:prstClr val="black"/>
                </a:solidFill>
                <a:effectLst/>
                <a:uLnTx/>
                <a:uFillTx/>
                <a:latin typeface="Calibri" panose="020F0502020204030204"/>
                <a:ea typeface="+mn-ea"/>
                <a:cs typeface="Calibri"/>
              </a:rPr>
              <a:t>To claim CME credit for today's session</a:t>
            </a:r>
          </a:p>
          <a:p>
            <a:pPr marL="457200" indent="-457200">
              <a:buFont typeface="Arial" panose="020B0604020202020204" pitchFamily="34" charset="0"/>
              <a:buChar char="•"/>
            </a:pPr>
            <a:r>
              <a:rPr lang="en-US" sz="3200"/>
              <a:t>Feedback</a:t>
            </a:r>
          </a:p>
          <a:p>
            <a:pPr marL="914400" lvl="1" indent="-457200">
              <a:buFont typeface="Arial" panose="020B0604020202020204" pitchFamily="34" charset="0"/>
              <a:buChar char="•"/>
            </a:pPr>
            <a:r>
              <a:rPr lang="en-US" sz="3200"/>
              <a:t>Overall feedback related to session content and flow?</a:t>
            </a:r>
          </a:p>
          <a:p>
            <a:pPr marL="914400" lvl="1" indent="-457200">
              <a:buFont typeface="Arial" panose="020B0604020202020204" pitchFamily="34" charset="0"/>
              <a:buChar char="•"/>
            </a:pPr>
            <a:r>
              <a:rPr lang="en-US" sz="3200"/>
              <a:t>Ideas for guest speakers?</a:t>
            </a:r>
          </a:p>
          <a:p>
            <a:pPr marL="457200" marR="0" lvl="1" indent="-285750" algn="l" defTabSz="914400" rtl="0" eaLnBrk="1" fontAlgn="auto" latinLnBrk="0" hangingPunct="1">
              <a:lnSpc>
                <a:spcPct val="100000"/>
              </a:lnSpc>
              <a:spcBef>
                <a:spcPts val="0"/>
              </a:spcBef>
              <a:spcAft>
                <a:spcPts val="0"/>
              </a:spcAft>
              <a:buClrTx/>
              <a:buSzTx/>
              <a:buFont typeface="Arial"/>
              <a:buChar char="•"/>
              <a:tabLst/>
              <a:defRPr/>
            </a:pPr>
            <a:endParaRPr kumimoji="0" lang="en-US" sz="3200" b="0" i="0" u="none" strike="noStrike" kern="1200" cap="none" spc="0" normalizeH="0" baseline="0" noProof="0">
              <a:ln>
                <a:noFill/>
              </a:ln>
              <a:solidFill>
                <a:prstClr val="black"/>
              </a:solidFill>
              <a:effectLst/>
              <a:uLnTx/>
              <a:uFillTx/>
              <a:latin typeface="Calibri" panose="020F0502020204030204"/>
              <a:ea typeface="+mn-ea"/>
              <a:cs typeface="Calibri"/>
            </a:endParaRPr>
          </a:p>
          <a:p>
            <a:pPr marL="171450" marR="0" lvl="1"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panose="020F0502020204030204"/>
              <a:ea typeface="+mn-ea"/>
              <a:cs typeface="Calibri"/>
            </a:endParaRPr>
          </a:p>
          <a:p>
            <a:pPr marR="0" lvl="0" algn="l" defTabSz="914400" rtl="0" eaLnBrk="1" fontAlgn="auto" latinLnBrk="0" hangingPunct="1">
              <a:lnSpc>
                <a:spcPct val="100000"/>
              </a:lnSpc>
              <a:spcBef>
                <a:spcPts val="0"/>
              </a:spcBef>
              <a:spcAft>
                <a:spcPts val="0"/>
              </a:spcAft>
              <a:buClrTx/>
              <a:buSzTx/>
              <a:tabLst/>
              <a:defRPr/>
            </a:pPr>
            <a:endParaRPr kumimoji="0" lang="en-US" sz="3200" b="0" i="0" u="none" strike="noStrike" kern="1200" cap="none" spc="0" normalizeH="0" baseline="0" noProof="0">
              <a:ln>
                <a:noFill/>
              </a:ln>
              <a:solidFill>
                <a:prstClr val="black"/>
              </a:solidFill>
              <a:effectLst/>
              <a:uLnTx/>
              <a:uFillTx/>
              <a:latin typeface="Calibri" panose="020F0502020204030204"/>
              <a:ea typeface="+mn-ea"/>
              <a:cs typeface="Calibri"/>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endParaRPr kumimoji="0" lang="en-US" sz="3200" b="0" i="0" u="none" strike="noStrike" kern="1200" cap="none" spc="0" normalizeH="0" baseline="0" noProof="0">
              <a:ln>
                <a:noFill/>
              </a:ln>
              <a:solidFill>
                <a:prstClr val="black"/>
              </a:solidFill>
              <a:effectLst/>
              <a:uLnTx/>
              <a:uFillTx/>
              <a:latin typeface="Calibri" panose="020F0502020204030204"/>
              <a:ea typeface="+mn-ea"/>
              <a:cs typeface="Calibri"/>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endParaRPr kumimoji="0" lang="en-US" sz="3200" b="0" i="0" u="none" strike="noStrike" kern="1200" cap="none" spc="0" normalizeH="0" baseline="0" noProof="0">
              <a:ln>
                <a:noFill/>
              </a:ln>
              <a:solidFill>
                <a:prstClr val="black"/>
              </a:solidFill>
              <a:effectLst/>
              <a:uLnTx/>
              <a:uFillTx/>
              <a:latin typeface="Calibri" panose="020F0502020204030204"/>
              <a:ea typeface="+mn-ea"/>
              <a:cs typeface="Calibri"/>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endParaRPr kumimoji="0" lang="en-US" sz="3200" b="0" i="0" u="none" strike="noStrike" kern="1200" cap="none" spc="0" normalizeH="0" baseline="0" noProof="0">
              <a:ln>
                <a:noFill/>
              </a:ln>
              <a:solidFill>
                <a:prstClr val="black"/>
              </a:solidFill>
              <a:effectLst/>
              <a:uLnTx/>
              <a:uFillTx/>
              <a:latin typeface="Calibri" panose="020F0502020204030204"/>
              <a:ea typeface="+mn-ea"/>
              <a:cs typeface="Calibri"/>
            </a:endParaRPr>
          </a:p>
        </p:txBody>
      </p:sp>
    </p:spTree>
    <p:extLst>
      <p:ext uri="{BB962C8B-B14F-4D97-AF65-F5344CB8AC3E}">
        <p14:creationId xmlns:p14="http://schemas.microsoft.com/office/powerpoint/2010/main" val="11736505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1748" y="379110"/>
            <a:ext cx="8928871" cy="866211"/>
          </a:xfrm>
        </p:spPr>
        <p:txBody>
          <a:bodyPr>
            <a:normAutofit/>
          </a:bodyPr>
          <a:lstStyle/>
          <a:p>
            <a:pPr algn="ctr"/>
            <a:r>
              <a:rPr lang="en-US" sz="2400" b="1"/>
              <a:t> Access Your Evaluation and Claim Your CME</a:t>
            </a:r>
            <a:br>
              <a:rPr lang="en-US" sz="2400" b="1">
                <a:cs typeface="Calibri Light"/>
              </a:rPr>
            </a:br>
            <a:endParaRPr lang="en-US" sz="2400" b="1">
              <a:cs typeface="Calibri Light"/>
            </a:endParaRPr>
          </a:p>
        </p:txBody>
      </p:sp>
      <p:pic>
        <p:nvPicPr>
          <p:cNvPr id="5" name="Picture 4"/>
          <p:cNvPicPr>
            <a:picLocks noChangeAspect="1"/>
          </p:cNvPicPr>
          <p:nvPr/>
        </p:nvPicPr>
        <p:blipFill>
          <a:blip r:embed="rId2"/>
          <a:stretch>
            <a:fillRect/>
          </a:stretch>
        </p:blipFill>
        <p:spPr>
          <a:xfrm>
            <a:off x="1806434" y="923543"/>
            <a:ext cx="8120302" cy="5047489"/>
          </a:xfrm>
          <a:prstGeom prst="rect">
            <a:avLst/>
          </a:prstGeom>
        </p:spPr>
      </p:pic>
      <p:sp>
        <p:nvSpPr>
          <p:cNvPr id="4" name="Rectangle 3">
            <a:extLst>
              <a:ext uri="{FF2B5EF4-FFF2-40B4-BE49-F238E27FC236}">
                <a16:creationId xmlns:a16="http://schemas.microsoft.com/office/drawing/2014/main" id="{1BD26A38-AEDC-4EBD-8E3E-E9CABDCB0560}"/>
              </a:ext>
            </a:extLst>
          </p:cNvPr>
          <p:cNvSpPr/>
          <p:nvPr/>
        </p:nvSpPr>
        <p:spPr>
          <a:xfrm>
            <a:off x="3832100" y="4821989"/>
            <a:ext cx="3675124" cy="241848"/>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91419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1748" y="379110"/>
            <a:ext cx="8928871" cy="866211"/>
          </a:xfrm>
        </p:spPr>
        <p:txBody>
          <a:bodyPr>
            <a:normAutofit/>
          </a:bodyPr>
          <a:lstStyle/>
          <a:p>
            <a:pPr algn="ctr"/>
            <a:r>
              <a:rPr lang="en-US" sz="2400" b="1"/>
              <a:t> Access Your Evaluation and Claim Your CME</a:t>
            </a:r>
            <a:br>
              <a:rPr lang="en-US" sz="2400" b="1">
                <a:cs typeface="Calibri Light"/>
              </a:rPr>
            </a:br>
            <a:endParaRPr lang="en-US" sz="2400" b="1">
              <a:cs typeface="Calibri Light"/>
            </a:endParaRPr>
          </a:p>
        </p:txBody>
      </p:sp>
      <p:pic>
        <p:nvPicPr>
          <p:cNvPr id="5" name="Picture 4">
            <a:extLst>
              <a:ext uri="{FF2B5EF4-FFF2-40B4-BE49-F238E27FC236}">
                <a16:creationId xmlns:a16="http://schemas.microsoft.com/office/drawing/2014/main" id="{A71E35E8-01AF-4F3C-8BBF-93555478F025}"/>
              </a:ext>
            </a:extLst>
          </p:cNvPr>
          <p:cNvPicPr>
            <a:picLocks noChangeAspect="1"/>
          </p:cNvPicPr>
          <p:nvPr/>
        </p:nvPicPr>
        <p:blipFill>
          <a:blip r:embed="rId2"/>
          <a:stretch>
            <a:fillRect/>
          </a:stretch>
        </p:blipFill>
        <p:spPr>
          <a:xfrm>
            <a:off x="1745197" y="1078931"/>
            <a:ext cx="8701606" cy="4700138"/>
          </a:xfrm>
          <a:prstGeom prst="rect">
            <a:avLst/>
          </a:prstGeom>
          <a:ln>
            <a:noFill/>
          </a:ln>
        </p:spPr>
      </p:pic>
      <p:sp>
        <p:nvSpPr>
          <p:cNvPr id="4" name="Rectangle 3">
            <a:extLst>
              <a:ext uri="{FF2B5EF4-FFF2-40B4-BE49-F238E27FC236}">
                <a16:creationId xmlns:a16="http://schemas.microsoft.com/office/drawing/2014/main" id="{1BD26A38-AEDC-4EBD-8E3E-E9CABDCB0560}"/>
              </a:ext>
            </a:extLst>
          </p:cNvPr>
          <p:cNvSpPr/>
          <p:nvPr/>
        </p:nvSpPr>
        <p:spPr>
          <a:xfrm>
            <a:off x="4156364" y="3091091"/>
            <a:ext cx="3962399" cy="511092"/>
          </a:xfrm>
          <a:prstGeom prst="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88990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1748" y="379110"/>
            <a:ext cx="8928871" cy="866211"/>
          </a:xfrm>
        </p:spPr>
        <p:txBody>
          <a:bodyPr>
            <a:normAutofit/>
          </a:bodyPr>
          <a:lstStyle/>
          <a:p>
            <a:pPr algn="ctr"/>
            <a:r>
              <a:rPr lang="en-US" sz="2400" b="1"/>
              <a:t> Access Your Evaluation and Claim Your CME</a:t>
            </a:r>
            <a:br>
              <a:rPr lang="en-US" sz="2400" b="1">
                <a:cs typeface="Calibri Light"/>
              </a:rPr>
            </a:br>
            <a:endParaRPr lang="en-US" sz="2400" b="1">
              <a:cs typeface="Calibri Light"/>
            </a:endParaRPr>
          </a:p>
        </p:txBody>
      </p:sp>
      <p:sp>
        <p:nvSpPr>
          <p:cNvPr id="5" name="TextBox 4">
            <a:extLst>
              <a:ext uri="{FF2B5EF4-FFF2-40B4-BE49-F238E27FC236}">
                <a16:creationId xmlns:a16="http://schemas.microsoft.com/office/drawing/2014/main" id="{E8C20CD5-FE9C-424A-89E3-ABAE7F9B00C1}"/>
              </a:ext>
            </a:extLst>
          </p:cNvPr>
          <p:cNvSpPr txBox="1"/>
          <p:nvPr/>
        </p:nvSpPr>
        <p:spPr>
          <a:xfrm>
            <a:off x="396631" y="1598246"/>
            <a:ext cx="9562123" cy="353943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US" sz="3200" b="0" i="0" u="none" strike="noStrike" kern="1200" cap="none" spc="0" normalizeH="0" baseline="0" noProof="0">
                <a:ln>
                  <a:noFill/>
                </a:ln>
                <a:solidFill>
                  <a:prstClr val="black"/>
                </a:solidFill>
                <a:effectLst/>
                <a:uLnTx/>
                <a:uFillTx/>
                <a:latin typeface="Calibri" panose="020F0502020204030204"/>
                <a:ea typeface="+mn-ea"/>
                <a:cs typeface="Calibri"/>
                <a:hlinkClick r:id="rId2"/>
              </a:rPr>
              <a:t>www.vcuhealth.org/echo</a:t>
            </a:r>
            <a:r>
              <a:rPr kumimoji="0" lang="en-US" sz="3200" b="0" i="0" u="none" strike="noStrike" kern="1200" cap="none" spc="0" normalizeH="0" baseline="0" noProof="0">
                <a:ln>
                  <a:noFill/>
                </a:ln>
                <a:solidFill>
                  <a:prstClr val="black"/>
                </a:solidFill>
                <a:effectLst/>
                <a:uLnTx/>
                <a:uFillTx/>
                <a:latin typeface="Calibri" panose="020F0502020204030204"/>
                <a:ea typeface="+mn-ea"/>
                <a:cs typeface="Calibri"/>
              </a:rPr>
              <a:t> </a:t>
            </a:r>
          </a:p>
          <a:p>
            <a:pPr marL="457200" marR="0" lvl="1" indent="-285750" algn="l" defTabSz="914400" rtl="0" eaLnBrk="1" fontAlgn="auto" latinLnBrk="0" hangingPunct="1">
              <a:lnSpc>
                <a:spcPct val="100000"/>
              </a:lnSpc>
              <a:spcBef>
                <a:spcPts val="0"/>
              </a:spcBef>
              <a:spcAft>
                <a:spcPts val="0"/>
              </a:spcAft>
              <a:buClrTx/>
              <a:buSzTx/>
              <a:buFont typeface="Arial"/>
              <a:buChar char="•"/>
              <a:tabLst/>
              <a:defRPr/>
            </a:pPr>
            <a:endParaRPr kumimoji="0" lang="en-US" sz="3200" b="0" i="0" u="none" strike="noStrike" kern="1200" cap="none" spc="0" normalizeH="0" baseline="0" noProof="0">
              <a:ln>
                <a:noFill/>
              </a:ln>
              <a:solidFill>
                <a:prstClr val="black"/>
              </a:solidFill>
              <a:effectLst/>
              <a:uLnTx/>
              <a:uFillTx/>
              <a:latin typeface="Calibri" panose="020F0502020204030204"/>
              <a:ea typeface="+mn-ea"/>
              <a:cs typeface="Calibri"/>
            </a:endParaRPr>
          </a:p>
          <a:p>
            <a:pPr marL="457200" marR="0" lvl="1" indent="-285750" algn="l" defTabSz="914400" rtl="0" eaLnBrk="1" fontAlgn="auto" latinLnBrk="0" hangingPunct="1">
              <a:lnSpc>
                <a:spcPct val="100000"/>
              </a:lnSpc>
              <a:spcBef>
                <a:spcPts val="0"/>
              </a:spcBef>
              <a:spcAft>
                <a:spcPts val="0"/>
              </a:spcAft>
              <a:buClrTx/>
              <a:buSzTx/>
              <a:buFont typeface="Arial"/>
              <a:buChar char="•"/>
              <a:tabLst/>
              <a:defRPr/>
            </a:pPr>
            <a:r>
              <a:rPr kumimoji="0" lang="en-US" sz="3200" b="0" i="0" u="none" strike="noStrike" kern="1200" cap="none" spc="0" normalizeH="0" baseline="0" noProof="0">
                <a:ln>
                  <a:noFill/>
                </a:ln>
                <a:solidFill>
                  <a:prstClr val="black"/>
                </a:solidFill>
                <a:effectLst/>
                <a:uLnTx/>
                <a:uFillTx/>
                <a:latin typeface="Calibri" panose="020F0502020204030204"/>
                <a:ea typeface="+mn-ea"/>
                <a:cs typeface="Calibri"/>
              </a:rPr>
              <a:t>To view previously recorded clinics and claim credit </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endParaRPr kumimoji="0" lang="en-US" sz="3200" b="0" i="0" u="none" strike="noStrike" kern="1200" cap="none" spc="0" normalizeH="0" baseline="0" noProof="0">
              <a:ln>
                <a:noFill/>
              </a:ln>
              <a:solidFill>
                <a:prstClr val="black"/>
              </a:solidFill>
              <a:effectLst/>
              <a:uLnTx/>
              <a:uFillTx/>
              <a:latin typeface="Calibri" panose="020F0502020204030204"/>
              <a:ea typeface="+mn-ea"/>
              <a:cs typeface="Calibri"/>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endParaRPr kumimoji="0" lang="en-US" sz="3200" b="0" i="0" u="none" strike="noStrike" kern="1200" cap="none" spc="0" normalizeH="0" baseline="0" noProof="0">
              <a:ln>
                <a:noFill/>
              </a:ln>
              <a:solidFill>
                <a:prstClr val="black"/>
              </a:solidFill>
              <a:effectLst/>
              <a:uLnTx/>
              <a:uFillTx/>
              <a:latin typeface="Calibri" panose="020F0502020204030204"/>
              <a:ea typeface="+mn-ea"/>
              <a:cs typeface="Calibri"/>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endParaRPr kumimoji="0" lang="en-US" sz="3200" b="0" i="0" u="none" strike="noStrike" kern="1200" cap="none" spc="0" normalizeH="0" baseline="0" noProof="0">
              <a:ln>
                <a:noFill/>
              </a:ln>
              <a:solidFill>
                <a:prstClr val="black"/>
              </a:solidFill>
              <a:effectLst/>
              <a:uLnTx/>
              <a:uFillTx/>
              <a:latin typeface="Calibri" panose="020F0502020204030204"/>
              <a:ea typeface="+mn-ea"/>
              <a:cs typeface="Calibri"/>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endParaRPr kumimoji="0" lang="en-US" sz="3200" b="0" i="0" u="none" strike="noStrike" kern="1200" cap="none" spc="0" normalizeH="0" baseline="0" noProof="0">
              <a:ln>
                <a:noFill/>
              </a:ln>
              <a:solidFill>
                <a:prstClr val="black"/>
              </a:solidFill>
              <a:effectLst/>
              <a:uLnTx/>
              <a:uFillTx/>
              <a:latin typeface="Calibri" panose="020F0502020204030204"/>
              <a:ea typeface="+mn-ea"/>
              <a:cs typeface="Calibri"/>
            </a:endParaRPr>
          </a:p>
        </p:txBody>
      </p:sp>
    </p:spTree>
    <p:extLst>
      <p:ext uri="{BB962C8B-B14F-4D97-AF65-F5344CB8AC3E}">
        <p14:creationId xmlns:p14="http://schemas.microsoft.com/office/powerpoint/2010/main" val="16930298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1749" y="379110"/>
            <a:ext cx="8852604" cy="45719"/>
          </a:xfrm>
        </p:spPr>
        <p:txBody>
          <a:bodyPr>
            <a:normAutofit fontScale="90000"/>
          </a:bodyPr>
          <a:lstStyle/>
          <a:p>
            <a:pPr algn="ctr"/>
            <a:r>
              <a:rPr lang="en-US" sz="2400" b="1"/>
              <a:t> Access Your Evaluation and Claim Your CME</a:t>
            </a:r>
            <a:br>
              <a:rPr lang="en-US" sz="2400" b="1">
                <a:cs typeface="Calibri Light"/>
              </a:rPr>
            </a:br>
            <a:endParaRPr lang="en-US" sz="2400" b="1">
              <a:cs typeface="Calibri Light"/>
            </a:endParaRPr>
          </a:p>
        </p:txBody>
      </p:sp>
      <p:pic>
        <p:nvPicPr>
          <p:cNvPr id="3" name="Picture 4" descr="Graphical user interface, application&#10;&#10;Description automatically generated">
            <a:extLst>
              <a:ext uri="{FF2B5EF4-FFF2-40B4-BE49-F238E27FC236}">
                <a16:creationId xmlns:a16="http://schemas.microsoft.com/office/drawing/2014/main" id="{CA47B7AE-AFB7-4D2F-B411-07C5880C9FB7}"/>
              </a:ext>
            </a:extLst>
          </p:cNvPr>
          <p:cNvPicPr>
            <a:picLocks noChangeAspect="1"/>
          </p:cNvPicPr>
          <p:nvPr/>
        </p:nvPicPr>
        <p:blipFill>
          <a:blip r:embed="rId2"/>
          <a:stretch>
            <a:fillRect/>
          </a:stretch>
        </p:blipFill>
        <p:spPr>
          <a:xfrm>
            <a:off x="1113971" y="400826"/>
            <a:ext cx="9056914" cy="6772991"/>
          </a:xfrm>
          <a:prstGeom prst="rect">
            <a:avLst/>
          </a:prstGeom>
        </p:spPr>
      </p:pic>
      <p:sp>
        <p:nvSpPr>
          <p:cNvPr id="7" name="Rectangle 6">
            <a:extLst>
              <a:ext uri="{FF2B5EF4-FFF2-40B4-BE49-F238E27FC236}">
                <a16:creationId xmlns:a16="http://schemas.microsoft.com/office/drawing/2014/main" id="{323F6A99-4D46-4C0C-B825-D9ED7CFB2111}"/>
              </a:ext>
            </a:extLst>
          </p:cNvPr>
          <p:cNvSpPr/>
          <p:nvPr/>
        </p:nvSpPr>
        <p:spPr>
          <a:xfrm>
            <a:off x="1594394" y="3583214"/>
            <a:ext cx="1456164" cy="628468"/>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F8147E77-EAF0-46B5-90BD-602F8AB6373B}"/>
              </a:ext>
            </a:extLst>
          </p:cNvPr>
          <p:cNvSpPr/>
          <p:nvPr/>
        </p:nvSpPr>
        <p:spPr>
          <a:xfrm>
            <a:off x="4279821" y="1362440"/>
            <a:ext cx="2009800" cy="695323"/>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03536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7454" y="940522"/>
            <a:ext cx="7738534" cy="1020842"/>
          </a:xfrm>
        </p:spPr>
        <p:txBody>
          <a:bodyPr>
            <a:normAutofit fontScale="90000"/>
          </a:bodyPr>
          <a:lstStyle/>
          <a:p>
            <a:pPr algn="ctr"/>
            <a:r>
              <a:rPr lang="en-US" sz="2400" b="1" dirty="0">
                <a:solidFill>
                  <a:srgbClr val="0070C0"/>
                </a:solidFill>
              </a:rPr>
              <a:t>VCU Virginia Opioid Addiction </a:t>
            </a:r>
            <a:r>
              <a:rPr lang="en-US" sz="2400" b="1" dirty="0" err="1">
                <a:solidFill>
                  <a:srgbClr val="0070C0"/>
                </a:solidFill>
              </a:rPr>
              <a:t>TeleECHO</a:t>
            </a:r>
            <a:r>
              <a:rPr lang="en-US" sz="2400" b="1" dirty="0">
                <a:solidFill>
                  <a:srgbClr val="0070C0"/>
                </a:solidFill>
              </a:rPr>
              <a:t> Clinics</a:t>
            </a:r>
            <a:br>
              <a:rPr lang="en-US" sz="2400" b="1" dirty="0"/>
            </a:br>
            <a:br>
              <a:rPr lang="en-US" sz="2400" b="1" dirty="0"/>
            </a:br>
            <a:r>
              <a:rPr lang="en-US" sz="2400" b="1" dirty="0">
                <a:solidFill>
                  <a:srgbClr val="0070C0"/>
                </a:solidFill>
              </a:rPr>
              <a:t>Bi-Weekly Fridays  -  12:00-1:00 pm</a:t>
            </a:r>
            <a:br>
              <a:rPr lang="en-US" sz="2400" b="1" dirty="0"/>
            </a:br>
            <a:r>
              <a:rPr lang="en-US" sz="2400" b="1" dirty="0">
                <a:solidFill>
                  <a:srgbClr val="0070C0"/>
                </a:solidFill>
              </a:rPr>
              <a:t> </a:t>
            </a:r>
            <a:br>
              <a:rPr lang="en-US" sz="2400" b="1" dirty="0"/>
            </a:br>
            <a:endParaRPr lang="en-US" sz="2400" b="1" dirty="0">
              <a:solidFill>
                <a:srgbClr val="0070C0"/>
              </a:solidFill>
            </a:endParaRPr>
          </a:p>
        </p:txBody>
      </p:sp>
      <p:sp>
        <p:nvSpPr>
          <p:cNvPr id="3" name="Content Placeholder 2"/>
          <p:cNvSpPr>
            <a:spLocks noGrp="1"/>
          </p:cNvSpPr>
          <p:nvPr>
            <p:ph idx="1"/>
          </p:nvPr>
        </p:nvSpPr>
        <p:spPr>
          <a:xfrm>
            <a:off x="1298116" y="2257568"/>
            <a:ext cx="10515600" cy="3963172"/>
          </a:xfrm>
          <a:noFill/>
        </p:spPr>
        <p:txBody>
          <a:bodyPr vert="horz" lIns="91440" tIns="45720" rIns="91440" bIns="45720" rtlCol="0" anchor="t">
            <a:normAutofit/>
          </a:bodyPr>
          <a:lstStyle/>
          <a:p>
            <a:pPr marL="0" indent="0" algn="ctr">
              <a:buNone/>
            </a:pPr>
            <a:r>
              <a:rPr lang="en-US" sz="2400" b="1" dirty="0"/>
              <a:t>          </a:t>
            </a:r>
            <a:r>
              <a:rPr lang="en-US" sz="2400" b="1" u="sng" dirty="0"/>
              <a:t>Mark Your Calendar --- Upcoming Sessions </a:t>
            </a:r>
          </a:p>
          <a:p>
            <a:pPr marL="0" indent="0">
              <a:buNone/>
            </a:pPr>
            <a:br>
              <a:rPr lang="en-US" sz="1600" dirty="0">
                <a:cs typeface="Calibri"/>
              </a:rPr>
            </a:br>
            <a:endParaRPr lang="en-US" sz="1600" dirty="0">
              <a:cs typeface="Calibri"/>
            </a:endParaRPr>
          </a:p>
          <a:p>
            <a:pPr marL="0" indent="0">
              <a:lnSpc>
                <a:spcPts val="1400"/>
              </a:lnSpc>
              <a:spcBef>
                <a:spcPts val="0"/>
              </a:spcBef>
              <a:spcAft>
                <a:spcPts val="700"/>
              </a:spcAft>
              <a:buNone/>
            </a:pPr>
            <a:r>
              <a:rPr lang="en-US" sz="1600" kern="1400" dirty="0">
                <a:solidFill>
                  <a:srgbClr val="000000"/>
                </a:solidFill>
                <a:latin typeface="Univers-Light"/>
              </a:rPr>
              <a:t>			</a:t>
            </a:r>
            <a:endParaRPr lang="en-US" sz="1800" kern="1400" dirty="0">
              <a:solidFill>
                <a:srgbClr val="000000"/>
              </a:solidFill>
              <a:latin typeface="Univers-Light"/>
            </a:endParaRPr>
          </a:p>
          <a:p>
            <a:pPr marL="0" indent="0">
              <a:lnSpc>
                <a:spcPct val="119000"/>
              </a:lnSpc>
              <a:spcBef>
                <a:spcPts val="0"/>
              </a:spcBef>
              <a:spcAft>
                <a:spcPts val="600"/>
              </a:spcAft>
              <a:buNone/>
            </a:pPr>
            <a:r>
              <a:rPr lang="en-US" sz="1800" kern="1400" dirty="0">
                <a:solidFill>
                  <a:srgbClr val="000000"/>
                </a:solidFill>
                <a:latin typeface="Calibri" panose="020F0502020204030204" pitchFamily="34" charset="0"/>
              </a:rPr>
              <a:t>Dec. 16: 	Communication with Patients on Risk of Overdose- Lori Keyser Marcus, PhD</a:t>
            </a:r>
          </a:p>
          <a:p>
            <a:pPr marL="0" indent="0">
              <a:lnSpc>
                <a:spcPct val="119000"/>
              </a:lnSpc>
              <a:spcBef>
                <a:spcPts val="0"/>
              </a:spcBef>
              <a:spcAft>
                <a:spcPts val="600"/>
              </a:spcAft>
              <a:buNone/>
            </a:pPr>
            <a:endParaRPr lang="en-US" sz="1800" kern="1400" dirty="0">
              <a:solidFill>
                <a:srgbClr val="000000"/>
              </a:solidFill>
              <a:latin typeface="Calibri" panose="020F0502020204030204" pitchFamily="34" charset="0"/>
            </a:endParaRPr>
          </a:p>
          <a:p>
            <a:pPr marL="0" indent="0">
              <a:lnSpc>
                <a:spcPct val="119000"/>
              </a:lnSpc>
              <a:spcBef>
                <a:spcPts val="0"/>
              </a:spcBef>
              <a:spcAft>
                <a:spcPts val="600"/>
              </a:spcAft>
              <a:buNone/>
            </a:pPr>
            <a:r>
              <a:rPr lang="en-US" sz="1800" kern="1400" dirty="0">
                <a:solidFill>
                  <a:srgbClr val="000000"/>
                </a:solidFill>
                <a:latin typeface="Calibri" panose="020F0502020204030204" pitchFamily="34" charset="0"/>
              </a:rPr>
              <a:t>Jan. 13: 	Appreciative Inquiry and Brainstorming Session – Group Discussions</a:t>
            </a:r>
          </a:p>
          <a:p>
            <a:pPr marL="0" indent="0">
              <a:buNone/>
            </a:pPr>
            <a:endParaRPr lang="en-US" sz="1600" dirty="0">
              <a:cs typeface="Calibri"/>
            </a:endParaRPr>
          </a:p>
          <a:p>
            <a:pPr marL="0" indent="0">
              <a:buNone/>
            </a:pPr>
            <a:endParaRPr lang="en-US" sz="1600" dirty="0"/>
          </a:p>
          <a:p>
            <a:pPr marL="0" indent="0">
              <a:buNone/>
            </a:pPr>
            <a:r>
              <a:rPr lang="en-US" sz="1600" dirty="0">
                <a:cs typeface="Calibri"/>
              </a:rPr>
              <a:t>			 </a:t>
            </a:r>
          </a:p>
          <a:p>
            <a:pPr marL="0" indent="0">
              <a:buNone/>
            </a:pPr>
            <a:endParaRPr lang="en-US" sz="1600" dirty="0">
              <a:cs typeface="Calibri"/>
            </a:endParaRPr>
          </a:p>
          <a:p>
            <a:pPr marL="0" indent="0">
              <a:buNone/>
            </a:pPr>
            <a:endParaRPr lang="en-US" sz="1600" dirty="0">
              <a:cs typeface="Calibri"/>
            </a:endParaRPr>
          </a:p>
          <a:p>
            <a:pPr marL="0" indent="0">
              <a:buNone/>
            </a:pPr>
            <a:endParaRPr lang="en-US" sz="1600" dirty="0">
              <a:cs typeface="Calibri"/>
            </a:endParaRPr>
          </a:p>
          <a:p>
            <a:pPr marL="0" indent="0">
              <a:buNone/>
            </a:pPr>
            <a:endParaRPr lang="en-US" sz="1600" dirty="0">
              <a:cs typeface="Calibri"/>
            </a:endParaRPr>
          </a:p>
        </p:txBody>
      </p:sp>
      <p:sp>
        <p:nvSpPr>
          <p:cNvPr id="5" name="TextBox 4"/>
          <p:cNvSpPr txBox="1"/>
          <p:nvPr/>
        </p:nvSpPr>
        <p:spPr>
          <a:xfrm>
            <a:off x="3975661" y="5419152"/>
            <a:ext cx="4775346" cy="369332"/>
          </a:xfrm>
          <a:prstGeom prst="rect">
            <a:avLst/>
          </a:prstGeom>
          <a:noFill/>
        </p:spPr>
        <p:txBody>
          <a:bodyPr wrap="non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0000"/>
                </a:solidFill>
                <a:effectLst/>
                <a:uLnTx/>
                <a:uFillTx/>
                <a:latin typeface="Calibri" panose="020F0502020204030204"/>
                <a:ea typeface="+mn-ea"/>
                <a:cs typeface="+mn-cs"/>
              </a:rPr>
              <a:t>Pleas</a:t>
            </a:r>
            <a:r>
              <a:rPr lang="en-US" b="1">
                <a:solidFill>
                  <a:srgbClr val="FF0000"/>
                </a:solidFill>
                <a:latin typeface="Calibri" panose="020F0502020204030204"/>
              </a:rPr>
              <a:t>e refer and register at </a:t>
            </a:r>
            <a:r>
              <a:rPr lang="en-US" b="1">
                <a:solidFill>
                  <a:srgbClr val="FF0000"/>
                </a:solidFill>
                <a:latin typeface="Calibri" panose="020F0502020204030204"/>
                <a:hlinkClick r:id="rId3"/>
              </a:rPr>
              <a:t>vcuhealth.org/echo</a:t>
            </a:r>
            <a:r>
              <a:rPr kumimoji="0" lang="en-US" sz="1800" b="1" i="0" u="none" strike="noStrike" kern="1200" cap="none" spc="0" normalizeH="0" baseline="0" noProof="0">
                <a:ln>
                  <a:noFill/>
                </a:ln>
                <a:solidFill>
                  <a:srgbClr val="FF0000"/>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7126534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778" y="2069431"/>
            <a:ext cx="11788444" cy="2839453"/>
          </a:xfrm>
        </p:spPr>
        <p:txBody>
          <a:bodyPr>
            <a:normAutofit/>
          </a:bodyPr>
          <a:lstStyle/>
          <a:p>
            <a:pPr algn="ctr"/>
            <a:r>
              <a:rPr lang="en-US" sz="2400" b="1"/>
              <a:t>THANK YOU!</a:t>
            </a:r>
          </a:p>
        </p:txBody>
      </p:sp>
      <p:sp>
        <p:nvSpPr>
          <p:cNvPr id="3" name="TextBox 2">
            <a:extLst>
              <a:ext uri="{FF2B5EF4-FFF2-40B4-BE49-F238E27FC236}">
                <a16:creationId xmlns:a16="http://schemas.microsoft.com/office/drawing/2014/main" id="{9325CD00-36E5-45D8-8C8F-BA643E5A1ED3}"/>
              </a:ext>
            </a:extLst>
          </p:cNvPr>
          <p:cNvSpPr txBox="1"/>
          <p:nvPr/>
        </p:nvSpPr>
        <p:spPr>
          <a:xfrm>
            <a:off x="8096436" y="5934670"/>
            <a:ext cx="4900473" cy="923330"/>
          </a:xfrm>
          <a:prstGeom prst="rect">
            <a:avLst/>
          </a:prstGeom>
          <a:noFill/>
        </p:spPr>
        <p:txBody>
          <a:bodyPr wrap="square" rtlCol="0">
            <a:spAutoFit/>
          </a:bodyPr>
          <a:lstStyle/>
          <a:p>
            <a:r>
              <a:rPr lang="en-US"/>
              <a:t>Reminder: </a:t>
            </a:r>
            <a:r>
              <a:rPr lang="en-US">
                <a:solidFill>
                  <a:srgbClr val="FF0000"/>
                </a:solidFill>
              </a:rPr>
              <a:t>Mute </a:t>
            </a:r>
            <a:r>
              <a:rPr lang="en-US"/>
              <a:t>and </a:t>
            </a:r>
            <a:r>
              <a:rPr lang="en-US">
                <a:solidFill>
                  <a:srgbClr val="00B050"/>
                </a:solidFill>
              </a:rPr>
              <a:t>Unmute</a:t>
            </a:r>
            <a:r>
              <a:rPr lang="en-US"/>
              <a:t> to talk</a:t>
            </a:r>
          </a:p>
          <a:p>
            <a:r>
              <a:rPr lang="en-US"/>
              <a:t>	   </a:t>
            </a:r>
            <a:r>
              <a:rPr lang="en-US">
                <a:solidFill>
                  <a:schemeClr val="accent2"/>
                </a:solidFill>
              </a:rPr>
              <a:t>*6</a:t>
            </a:r>
            <a:r>
              <a:rPr lang="en-US"/>
              <a:t> for phone audio </a:t>
            </a:r>
          </a:p>
          <a:p>
            <a:r>
              <a:rPr lang="en-US"/>
              <a:t>                    Use </a:t>
            </a:r>
            <a:r>
              <a:rPr lang="en-US">
                <a:solidFill>
                  <a:srgbClr val="0070C0"/>
                </a:solidFill>
              </a:rPr>
              <a:t>chat</a:t>
            </a:r>
            <a:r>
              <a:rPr lang="en-US"/>
              <a:t> function for questions 	</a:t>
            </a:r>
          </a:p>
        </p:txBody>
      </p:sp>
    </p:spTree>
    <p:extLst>
      <p:ext uri="{BB962C8B-B14F-4D97-AF65-F5344CB8AC3E}">
        <p14:creationId xmlns:p14="http://schemas.microsoft.com/office/powerpoint/2010/main" val="15235242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123028-3689-4930-8A7D-910B2811EE30}"/>
              </a:ext>
            </a:extLst>
          </p:cNvPr>
          <p:cNvSpPr txBox="1"/>
          <p:nvPr/>
        </p:nvSpPr>
        <p:spPr>
          <a:xfrm>
            <a:off x="497416" y="2605276"/>
            <a:ext cx="11078888" cy="3554819"/>
          </a:xfrm>
          <a:prstGeom prst="rect">
            <a:avLst/>
          </a:prstGeom>
          <a:noFill/>
        </p:spPr>
        <p:txBody>
          <a:bodyPr wrap="square" rtlCol="0" anchor="t">
            <a:spAutoFit/>
          </a:bodyPr>
          <a:lstStyle/>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Bi-Weekly 1 hour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teleECHO</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Clinics</a:t>
            </a: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Every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teleECHO</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clinic includes a </a:t>
            </a:r>
            <a:r>
              <a:rPr lang="en-US" sz="2400" dirty="0">
                <a:solidFill>
                  <a:prstClr val="black"/>
                </a:solidFill>
                <a:latin typeface="Calibri" panose="020F0502020204030204"/>
              </a:rPr>
              <a:t>30 minute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didactic presentation</a:t>
            </a:r>
            <a:r>
              <a:rPr kumimoji="0" lang="en-US" sz="2400" b="0"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followed by case discussions</a:t>
            </a:r>
          </a:p>
          <a:p>
            <a:pPr marL="55563" lvl="1" indent="401638">
              <a:lnSpc>
                <a:spcPct val="150000"/>
              </a:lnSpc>
              <a:buFont typeface="Arial" panose="020B0604020202020204" pitchFamily="34" charset="0"/>
              <a:buChar char="•"/>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Didactic presentations are developed and delivered by interprofessional experts </a:t>
            </a:r>
          </a:p>
          <a:p>
            <a:pPr marL="119063" lvl="1" indent="338138">
              <a:lnSpc>
                <a:spcPct val="150000"/>
              </a:lnSpc>
              <a:buFont typeface="Arial" panose="020B0604020202020204" pitchFamily="34" charset="0"/>
              <a:buChar char="•"/>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Website Link: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www.vcuhealth.org/echo</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5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pic>
        <p:nvPicPr>
          <p:cNvPr id="3" name="Picture 2"/>
          <p:cNvPicPr>
            <a:picLocks noChangeAspect="1"/>
          </p:cNvPicPr>
          <p:nvPr/>
        </p:nvPicPr>
        <p:blipFill>
          <a:blip r:embed="rId4"/>
          <a:stretch>
            <a:fillRect/>
          </a:stretch>
        </p:blipFill>
        <p:spPr>
          <a:xfrm>
            <a:off x="497416" y="1330810"/>
            <a:ext cx="10950962" cy="1182610"/>
          </a:xfrm>
          <a:prstGeom prst="rect">
            <a:avLst/>
          </a:prstGeom>
        </p:spPr>
      </p:pic>
      <p:sp>
        <p:nvSpPr>
          <p:cNvPr id="4" name="TextBox 3">
            <a:extLst>
              <a:ext uri="{FF2B5EF4-FFF2-40B4-BE49-F238E27FC236}">
                <a16:creationId xmlns:a16="http://schemas.microsoft.com/office/drawing/2014/main" id="{8DDA560A-48DF-4D62-8164-37C37EFA73D9}"/>
              </a:ext>
            </a:extLst>
          </p:cNvPr>
          <p:cNvSpPr txBox="1"/>
          <p:nvPr/>
        </p:nvSpPr>
        <p:spPr>
          <a:xfrm>
            <a:off x="3120189" y="497305"/>
            <a:ext cx="5839327" cy="523220"/>
          </a:xfrm>
          <a:prstGeom prst="rect">
            <a:avLst/>
          </a:prstGeom>
          <a:noFill/>
        </p:spPr>
        <p:txBody>
          <a:bodyPr wrap="square" rtlCol="0">
            <a:spAutoFit/>
          </a:bodyPr>
          <a:lstStyle/>
          <a:p>
            <a:r>
              <a:rPr lang="en-US" sz="2800"/>
              <a:t>VCU Opioid Addiction ECHO Clinics </a:t>
            </a:r>
          </a:p>
        </p:txBody>
      </p:sp>
    </p:spTree>
    <p:extLst>
      <p:ext uri="{BB962C8B-B14F-4D97-AF65-F5344CB8AC3E}">
        <p14:creationId xmlns:p14="http://schemas.microsoft.com/office/powerpoint/2010/main" val="42296821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CD37D2D8-7C04-4E08-9085-BF15802645F6}"/>
              </a:ext>
            </a:extLst>
          </p:cNvPr>
          <p:cNvGraphicFramePr>
            <a:graphicFrameLocks noGrp="1"/>
          </p:cNvGraphicFramePr>
          <p:nvPr>
            <p:extLst>
              <p:ext uri="{D42A27DB-BD31-4B8C-83A1-F6EECF244321}">
                <p14:modId xmlns:p14="http://schemas.microsoft.com/office/powerpoint/2010/main" val="1556763931"/>
              </p:ext>
            </p:extLst>
          </p:nvPr>
        </p:nvGraphicFramePr>
        <p:xfrm>
          <a:off x="627529" y="833717"/>
          <a:ext cx="4799217" cy="4672888"/>
        </p:xfrm>
        <a:graphic>
          <a:graphicData uri="http://schemas.openxmlformats.org/drawingml/2006/table">
            <a:tbl>
              <a:tblPr firstRow="1" bandRow="1">
                <a:tableStyleId>{00A15C55-8517-42AA-B614-E9B94910E393}</a:tableStyleId>
              </a:tblPr>
              <a:tblGrid>
                <a:gridCol w="2381219">
                  <a:extLst>
                    <a:ext uri="{9D8B030D-6E8A-4147-A177-3AD203B41FA5}">
                      <a16:colId xmlns:a16="http://schemas.microsoft.com/office/drawing/2014/main" val="1539835954"/>
                    </a:ext>
                  </a:extLst>
                </a:gridCol>
                <a:gridCol w="2417998">
                  <a:extLst>
                    <a:ext uri="{9D8B030D-6E8A-4147-A177-3AD203B41FA5}">
                      <a16:colId xmlns:a16="http://schemas.microsoft.com/office/drawing/2014/main" val="2488416202"/>
                    </a:ext>
                  </a:extLst>
                </a:gridCol>
              </a:tblGrid>
              <a:tr h="311104">
                <a:tc gridSpan="2">
                  <a:txBody>
                    <a:bodyPr/>
                    <a:lstStyle/>
                    <a:p>
                      <a:pPr algn="ctr"/>
                      <a:r>
                        <a:rPr lang="en-US" sz="1600"/>
                        <a:t>VCU Team </a:t>
                      </a:r>
                    </a:p>
                  </a:txBody>
                  <a:tcPr/>
                </a:tc>
                <a:tc hMerge="1">
                  <a:txBody>
                    <a:bodyPr/>
                    <a:lstStyle/>
                    <a:p>
                      <a:endParaRPr lang="en-US"/>
                    </a:p>
                  </a:txBody>
                  <a:tcPr/>
                </a:tc>
                <a:extLst>
                  <a:ext uri="{0D108BD9-81ED-4DB2-BD59-A6C34878D82A}">
                    <a16:rowId xmlns:a16="http://schemas.microsoft.com/office/drawing/2014/main" val="723034646"/>
                  </a:ext>
                </a:extLst>
              </a:tr>
              <a:tr h="285879">
                <a:tc>
                  <a:txBody>
                    <a:bodyPr/>
                    <a:lstStyle/>
                    <a:p>
                      <a:r>
                        <a:rPr lang="en-US" sz="1400"/>
                        <a:t>Clinical Director </a:t>
                      </a:r>
                    </a:p>
                  </a:txBody>
                  <a:tcPr/>
                </a:tc>
                <a:tc>
                  <a:txBody>
                    <a:bodyPr/>
                    <a:lstStyle/>
                    <a:p>
                      <a:r>
                        <a:rPr lang="en-US" sz="1400" dirty="0"/>
                        <a:t>F. Gerard Moeller, MD</a:t>
                      </a:r>
                    </a:p>
                  </a:txBody>
                  <a:tcPr/>
                </a:tc>
                <a:extLst>
                  <a:ext uri="{0D108BD9-81ED-4DB2-BD59-A6C34878D82A}">
                    <a16:rowId xmlns:a16="http://schemas.microsoft.com/office/drawing/2014/main" val="2049693674"/>
                  </a:ext>
                </a:extLst>
              </a:tr>
              <a:tr h="487678">
                <a:tc>
                  <a:txBody>
                    <a:bodyPr/>
                    <a:lstStyle/>
                    <a:p>
                      <a:r>
                        <a:rPr lang="en-US" sz="1400"/>
                        <a:t>Administrative Medical Director ECHO Hub</a:t>
                      </a:r>
                    </a:p>
                  </a:txBody>
                  <a:tcPr/>
                </a:tc>
                <a:tc>
                  <a:txBody>
                    <a:bodyPr/>
                    <a:lstStyle/>
                    <a:p>
                      <a:pPr lvl="0">
                        <a:buNone/>
                      </a:pPr>
                      <a:r>
                        <a:rPr lang="en-US" sz="1400" b="0" i="0" u="none" strike="noStrike" noProof="0" dirty="0">
                          <a:latin typeface="Calibri"/>
                        </a:rPr>
                        <a:t>F. Gerard Moeller, MD</a:t>
                      </a:r>
                    </a:p>
                  </a:txBody>
                  <a:tcPr/>
                </a:tc>
                <a:extLst>
                  <a:ext uri="{0D108BD9-81ED-4DB2-BD59-A6C34878D82A}">
                    <a16:rowId xmlns:a16="http://schemas.microsoft.com/office/drawing/2014/main" val="3885473042"/>
                  </a:ext>
                </a:extLst>
              </a:tr>
              <a:tr h="3514648">
                <a:tc>
                  <a:txBody>
                    <a:bodyPr/>
                    <a:lstStyle/>
                    <a:p>
                      <a:r>
                        <a:rPr lang="en-US" sz="1400"/>
                        <a:t>Clinical Experts</a:t>
                      </a:r>
                    </a:p>
                    <a:p>
                      <a:endParaRPr lang="en-US" sz="1400"/>
                    </a:p>
                    <a:p>
                      <a:endParaRPr lang="en-US" sz="1400"/>
                    </a:p>
                    <a:p>
                      <a:pPr lvl="0">
                        <a:buNone/>
                      </a:pPr>
                      <a:endParaRPr lang="en-US" sz="1400"/>
                    </a:p>
                    <a:p>
                      <a:pPr lvl="0">
                        <a:buNone/>
                      </a:pPr>
                      <a:endParaRPr lang="en-US" sz="1400"/>
                    </a:p>
                    <a:p>
                      <a:pPr lvl="0">
                        <a:buNone/>
                      </a:pPr>
                      <a:endParaRPr lang="en-US" sz="1400"/>
                    </a:p>
                    <a:p>
                      <a:pPr lvl="0">
                        <a:buNone/>
                      </a:pPr>
                      <a:endParaRPr lang="en-US" sz="1400"/>
                    </a:p>
                    <a:p>
                      <a:pPr lvl="0">
                        <a:buNone/>
                      </a:pPr>
                      <a:r>
                        <a:rPr lang="en-US" sz="1400"/>
                        <a:t>Didactic Presentation </a:t>
                      </a:r>
                      <a:endParaRPr lang="en-US"/>
                    </a:p>
                    <a:p>
                      <a:pPr lvl="0">
                        <a:buNone/>
                      </a:pPr>
                      <a:endParaRPr lang="en-US" sz="1400"/>
                    </a:p>
                    <a:p>
                      <a:pPr lvl="0">
                        <a:buNone/>
                      </a:pPr>
                      <a:r>
                        <a:rPr lang="en-US" sz="1400"/>
                        <a:t>Subject Matter Expert</a:t>
                      </a:r>
                      <a:br>
                        <a:rPr lang="en-US" sz="1400"/>
                      </a:br>
                      <a:endParaRPr lang="en-US" sz="1400"/>
                    </a:p>
                    <a:p>
                      <a:r>
                        <a:rPr lang="en-US" sz="1400"/>
                        <a:t>Program Manager</a:t>
                      </a:r>
                      <a:endParaRPr lang="en-US"/>
                    </a:p>
                    <a:p>
                      <a:endParaRPr lang="en-US" sz="1400"/>
                    </a:p>
                    <a:p>
                      <a:pPr lvl="0">
                        <a:buNone/>
                      </a:pPr>
                      <a:r>
                        <a:rPr lang="en-US" sz="1400"/>
                        <a:t>Senior Program Coordinator</a:t>
                      </a:r>
                    </a:p>
                    <a:p>
                      <a:endParaRPr lang="en-US" sz="1400"/>
                    </a:p>
                  </a:txBody>
                  <a:tcPr/>
                </a:tc>
                <a:tc>
                  <a:txBody>
                    <a:bodyPr/>
                    <a:lstStyle/>
                    <a:p>
                      <a:r>
                        <a:rPr lang="en-US" sz="1400" dirty="0"/>
                        <a:t>Lori Keyser-Marcus, PhD</a:t>
                      </a:r>
                    </a:p>
                    <a:p>
                      <a:r>
                        <a:rPr lang="en-US" sz="1400" dirty="0"/>
                        <a:t>Courtney Holmes, PhD</a:t>
                      </a:r>
                    </a:p>
                    <a:p>
                      <a:r>
                        <a:rPr lang="en-US" sz="1400" dirty="0"/>
                        <a:t>Albert</a:t>
                      </a:r>
                      <a:r>
                        <a:rPr lang="en-US" sz="1400" baseline="0" dirty="0"/>
                        <a:t> Arias, MD </a:t>
                      </a:r>
                    </a:p>
                    <a:p>
                      <a:pPr lvl="0">
                        <a:buNone/>
                      </a:pPr>
                      <a:r>
                        <a:rPr lang="en-US" sz="1400" baseline="0" dirty="0"/>
                        <a:t>Megan Lemay, MD</a:t>
                      </a:r>
                    </a:p>
                    <a:p>
                      <a:endParaRPr lang="en-US" sz="1400" baseline="0" dirty="0"/>
                    </a:p>
                    <a:p>
                      <a:endParaRPr lang="en-US" sz="1400" baseline="0" dirty="0"/>
                    </a:p>
                    <a:p>
                      <a:endParaRPr lang="en-US" sz="1400" dirty="0"/>
                    </a:p>
                    <a:p>
                      <a:pPr lvl="0">
                        <a:buNone/>
                      </a:pPr>
                      <a:r>
                        <a:rPr lang="en-US" sz="1400" dirty="0"/>
                        <a:t>F. Gerard Moeller, MD</a:t>
                      </a:r>
                    </a:p>
                    <a:p>
                      <a:pPr lvl="0">
                        <a:buNone/>
                      </a:pPr>
                      <a:endParaRPr lang="en-US" sz="1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F. Gerard Moeller, MD</a:t>
                      </a:r>
                    </a:p>
                    <a:p>
                      <a:pPr lvl="0">
                        <a:buNone/>
                      </a:pPr>
                      <a:endParaRPr lang="en-US" sz="1400" dirty="0"/>
                    </a:p>
                    <a:p>
                      <a:pPr lvl="0">
                        <a:buNone/>
                      </a:pPr>
                      <a:r>
                        <a:rPr lang="en-US" sz="1400" dirty="0"/>
                        <a:t>Leslie Bobb, MPH </a:t>
                      </a:r>
                      <a:endParaRPr lang="en-US" dirty="0"/>
                    </a:p>
                    <a:p>
                      <a:endParaRPr lang="en-US" sz="1400" dirty="0"/>
                    </a:p>
                    <a:p>
                      <a:pPr lvl="0">
                        <a:buNone/>
                      </a:pPr>
                      <a:r>
                        <a:rPr lang="en-US" sz="1400" dirty="0"/>
                        <a:t>Lillie Lattimore, MA</a:t>
                      </a:r>
                      <a:endParaRPr lang="en-US" dirty="0"/>
                    </a:p>
                    <a:p>
                      <a:endParaRPr lang="en-US" sz="1400" dirty="0"/>
                    </a:p>
                  </a:txBody>
                  <a:tcPr>
                    <a:solidFill>
                      <a:srgbClr val="FFE8CB"/>
                    </a:solidFill>
                  </a:tcPr>
                </a:tc>
                <a:extLst>
                  <a:ext uri="{0D108BD9-81ED-4DB2-BD59-A6C34878D82A}">
                    <a16:rowId xmlns:a16="http://schemas.microsoft.com/office/drawing/2014/main" val="2140289067"/>
                  </a:ext>
                </a:extLst>
              </a:tr>
            </a:tbl>
          </a:graphicData>
        </a:graphic>
      </p:graphicFrame>
      <p:sp>
        <p:nvSpPr>
          <p:cNvPr id="7" name="TextBox 6">
            <a:extLst>
              <a:ext uri="{FF2B5EF4-FFF2-40B4-BE49-F238E27FC236}">
                <a16:creationId xmlns:a16="http://schemas.microsoft.com/office/drawing/2014/main" id="{C20FBD9C-586D-4D2D-B932-BF5E6AE93965}"/>
              </a:ext>
            </a:extLst>
          </p:cNvPr>
          <p:cNvSpPr txBox="1"/>
          <p:nvPr/>
        </p:nvSpPr>
        <p:spPr>
          <a:xfrm>
            <a:off x="3941545" y="197371"/>
            <a:ext cx="497385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Calibri" panose="020F0502020204030204"/>
                <a:ea typeface="+mn-ea"/>
                <a:cs typeface="+mn-cs"/>
              </a:rPr>
              <a:t>Hub and Participant</a:t>
            </a:r>
            <a:r>
              <a:rPr kumimoji="0" lang="en-US" sz="2400" b="1" i="0" u="none" strike="noStrike" kern="1200" cap="none" spc="0" normalizeH="0" noProof="0">
                <a:ln>
                  <a:noFill/>
                </a:ln>
                <a:solidFill>
                  <a:prstClr val="black"/>
                </a:solidFill>
                <a:effectLst/>
                <a:uLnTx/>
                <a:uFillTx/>
                <a:latin typeface="Calibri" panose="020F0502020204030204"/>
                <a:ea typeface="+mn-ea"/>
                <a:cs typeface="+mn-cs"/>
              </a:rPr>
              <a:t> </a:t>
            </a:r>
            <a:r>
              <a:rPr kumimoji="0" lang="en-US" sz="2400" b="1" i="0" u="none" strike="noStrike" kern="1200" cap="none" spc="0" normalizeH="0" baseline="0" noProof="0">
                <a:ln>
                  <a:noFill/>
                </a:ln>
                <a:solidFill>
                  <a:prstClr val="black"/>
                </a:solidFill>
                <a:effectLst/>
                <a:uLnTx/>
                <a:uFillTx/>
                <a:latin typeface="Calibri" panose="020F0502020204030204"/>
                <a:ea typeface="+mn-ea"/>
                <a:cs typeface="+mn-cs"/>
              </a:rPr>
              <a:t>Introductions</a:t>
            </a:r>
          </a:p>
        </p:txBody>
      </p:sp>
      <p:sp>
        <p:nvSpPr>
          <p:cNvPr id="9" name="Content Placeholder 2">
            <a:extLst>
              <a:ext uri="{FF2B5EF4-FFF2-40B4-BE49-F238E27FC236}">
                <a16:creationId xmlns:a16="http://schemas.microsoft.com/office/drawing/2014/main" id="{49C8031E-241D-4BF4-A3A8-6BF32B6E1963}"/>
              </a:ext>
            </a:extLst>
          </p:cNvPr>
          <p:cNvSpPr>
            <a:spLocks noGrp="1"/>
          </p:cNvSpPr>
          <p:nvPr>
            <p:ph idx="1"/>
          </p:nvPr>
        </p:nvSpPr>
        <p:spPr>
          <a:xfrm>
            <a:off x="6288702" y="1327568"/>
            <a:ext cx="5516202" cy="4351338"/>
          </a:xfrm>
        </p:spPr>
        <p:txBody>
          <a:bodyPr vert="horz" lIns="91440" tIns="45720" rIns="91440" bIns="45720" rtlCol="0" anchor="t">
            <a:noAutofit/>
          </a:bodyPr>
          <a:lstStyle/>
          <a:p>
            <a:r>
              <a:rPr lang="en-US" sz="2400">
                <a:cs typeface="Calibri"/>
              </a:rPr>
              <a:t>Name </a:t>
            </a:r>
          </a:p>
          <a:p>
            <a:r>
              <a:rPr lang="en-US" sz="2400">
                <a:cs typeface="Calibri"/>
              </a:rPr>
              <a:t>Organization</a:t>
            </a:r>
          </a:p>
          <a:p>
            <a:endParaRPr lang="en-US" sz="2400">
              <a:cs typeface="Calibri"/>
            </a:endParaRPr>
          </a:p>
          <a:p>
            <a:pPr marL="0" indent="0">
              <a:buNone/>
            </a:pPr>
            <a:endParaRPr lang="en-US" sz="2400"/>
          </a:p>
          <a:p>
            <a:pPr marL="0" indent="0">
              <a:buNone/>
            </a:pPr>
            <a:r>
              <a:rPr lang="en-US" sz="2400"/>
              <a:t>Reminder: </a:t>
            </a:r>
            <a:r>
              <a:rPr lang="en-US" sz="2400">
                <a:solidFill>
                  <a:srgbClr val="FF0000"/>
                </a:solidFill>
              </a:rPr>
              <a:t>Mute </a:t>
            </a:r>
            <a:r>
              <a:rPr lang="en-US" sz="2400"/>
              <a:t>and </a:t>
            </a:r>
            <a:r>
              <a:rPr lang="en-US" sz="2400">
                <a:solidFill>
                  <a:srgbClr val="00B050"/>
                </a:solidFill>
              </a:rPr>
              <a:t>Unmute</a:t>
            </a:r>
            <a:r>
              <a:rPr lang="en-US" sz="2400"/>
              <a:t> screen to talk</a:t>
            </a:r>
          </a:p>
          <a:p>
            <a:pPr marL="0" indent="0">
              <a:buNone/>
            </a:pPr>
            <a:endParaRPr lang="en-US" sz="2400"/>
          </a:p>
          <a:p>
            <a:pPr marL="0" indent="0">
              <a:buNone/>
            </a:pPr>
            <a:r>
              <a:rPr lang="en-US" sz="2400"/>
              <a:t> </a:t>
            </a:r>
            <a:r>
              <a:rPr lang="en-US" sz="2400">
                <a:solidFill>
                  <a:schemeClr val="accent2"/>
                </a:solidFill>
              </a:rPr>
              <a:t>*6</a:t>
            </a:r>
            <a:r>
              <a:rPr lang="en-US" sz="2400"/>
              <a:t> for phone audio </a:t>
            </a:r>
          </a:p>
          <a:p>
            <a:pPr marL="0" indent="0">
              <a:buNone/>
            </a:pPr>
            <a:r>
              <a:rPr lang="en-US" sz="2400"/>
              <a:t> Use </a:t>
            </a:r>
            <a:r>
              <a:rPr lang="en-US" sz="2400">
                <a:solidFill>
                  <a:srgbClr val="0070C0"/>
                </a:solidFill>
              </a:rPr>
              <a:t>chat</a:t>
            </a:r>
            <a:r>
              <a:rPr lang="en-US" sz="2400"/>
              <a:t> function for Introduction 	</a:t>
            </a:r>
          </a:p>
          <a:p>
            <a:pPr marL="0" indent="0">
              <a:buNone/>
            </a:pPr>
            <a:r>
              <a:rPr lang="en-US" sz="2400">
                <a:cs typeface="Calibri"/>
              </a:rPr>
              <a:t> </a:t>
            </a:r>
          </a:p>
        </p:txBody>
      </p:sp>
    </p:spTree>
    <p:extLst>
      <p:ext uri="{BB962C8B-B14F-4D97-AF65-F5344CB8AC3E}">
        <p14:creationId xmlns:p14="http://schemas.microsoft.com/office/powerpoint/2010/main" val="4420987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3">
            <a:extLst>
              <a:ext uri="{FF2B5EF4-FFF2-40B4-BE49-F238E27FC236}">
                <a16:creationId xmlns:a16="http://schemas.microsoft.com/office/drawing/2014/main" id="{CA72D86A-F633-462D-9283-E08981979DC3}"/>
              </a:ext>
            </a:extLst>
          </p:cNvPr>
          <p:cNvSpPr>
            <a:spLocks noGrp="1"/>
          </p:cNvSpPr>
          <p:nvPr>
            <p:ph type="title"/>
          </p:nvPr>
        </p:nvSpPr>
        <p:spPr>
          <a:xfrm>
            <a:off x="3365653" y="0"/>
            <a:ext cx="4834969" cy="1117314"/>
          </a:xfrm>
        </p:spPr>
        <p:txBody>
          <a:bodyPr/>
          <a:lstStyle/>
          <a:p>
            <a:pPr algn="ctr"/>
            <a:r>
              <a:rPr lang="en-US" sz="2400" b="1">
                <a:latin typeface="+mn-lt"/>
                <a:ea typeface="+mn-ea"/>
                <a:cs typeface="Arial" panose="020B0604020202020204" pitchFamily="34" charset="0"/>
              </a:rPr>
              <a:t>What to Expect</a:t>
            </a:r>
          </a:p>
        </p:txBody>
      </p:sp>
      <p:sp>
        <p:nvSpPr>
          <p:cNvPr id="11" name="Content Placeholder 4">
            <a:extLst>
              <a:ext uri="{FF2B5EF4-FFF2-40B4-BE49-F238E27FC236}">
                <a16:creationId xmlns:a16="http://schemas.microsoft.com/office/drawing/2014/main" id="{B82ECAC8-2496-48AF-916A-B000794A7B4B}"/>
              </a:ext>
            </a:extLst>
          </p:cNvPr>
          <p:cNvSpPr txBox="1">
            <a:spLocks/>
          </p:cNvSpPr>
          <p:nvPr/>
        </p:nvSpPr>
        <p:spPr>
          <a:xfrm>
            <a:off x="1563720" y="871780"/>
            <a:ext cx="3603866" cy="4302535"/>
          </a:xfrm>
          <a:prstGeom prst="rect">
            <a:avLst/>
          </a:prstGeom>
          <a:noFill/>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algn="l" defTabSz="914400" rtl="0" eaLnBrk="1" fontAlgn="auto" latinLnBrk="0" hangingPunct="1">
              <a:lnSpc>
                <a:spcPct val="100000"/>
              </a:lnSpc>
              <a:spcBef>
                <a:spcPts val="0"/>
              </a:spcBef>
              <a:spcAft>
                <a:spcPts val="0"/>
              </a:spcAft>
              <a:buClrTx/>
              <a:buSzTx/>
              <a:tabLst/>
              <a:defRPr/>
            </a:pPr>
            <a:b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00050" indent="-400050">
              <a:buFont typeface="+mj-lt"/>
              <a:buAutoNum type="romanUcPeriod"/>
              <a:defRPr/>
            </a:pPr>
            <a:r>
              <a:rPr lang="en-US" sz="2000" dirty="0">
                <a:solidFill>
                  <a:prstClr val="black"/>
                </a:solidFill>
              </a:rPr>
              <a:t>Didactic Presentation</a:t>
            </a:r>
          </a:p>
          <a:p>
            <a:pPr marL="857250" lvl="1" indent="-400050">
              <a:buFont typeface="+mj-lt"/>
              <a:buAutoNum type="romanUcPeriod"/>
              <a:defRPr/>
            </a:pPr>
            <a:r>
              <a:rPr lang="en-US" b="1" dirty="0">
                <a:solidFill>
                  <a:srgbClr val="FF0000"/>
                </a:solidFill>
              </a:rPr>
              <a:t>F. Gerard Moeller, MD</a:t>
            </a:r>
          </a:p>
          <a:p>
            <a:pPr marL="400050" marR="0" lvl="0" indent="-400050" algn="l" defTabSz="914400" rtl="0" eaLnBrk="1" fontAlgn="auto" latinLnBrk="0" hangingPunct="1">
              <a:lnSpc>
                <a:spcPct val="100000"/>
              </a:lnSpc>
              <a:spcBef>
                <a:spcPts val="0"/>
              </a:spcBef>
              <a:spcAft>
                <a:spcPts val="0"/>
              </a:spcAft>
              <a:buClrTx/>
              <a:buSzTx/>
              <a:buFont typeface="+mj-lt"/>
              <a:buAutoNum type="romanUcPeriod"/>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Case presentations</a:t>
            </a:r>
          </a:p>
          <a:p>
            <a:pPr marL="685800" marR="0" lvl="1" indent="-400050" algn="l" defTabSz="914400" rtl="0" eaLnBrk="1" fontAlgn="auto" latinLnBrk="0" hangingPunct="1">
              <a:lnSpc>
                <a:spcPct val="100000"/>
              </a:lnSpc>
              <a:spcBef>
                <a:spcPts val="0"/>
              </a:spcBef>
              <a:spcAft>
                <a:spcPts val="0"/>
              </a:spcAft>
              <a:buClrTx/>
              <a:buSzTx/>
              <a:buFont typeface="+mj-lt"/>
              <a:buAutoNum type="romanUcPeriod"/>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Case 1</a:t>
            </a:r>
          </a:p>
          <a:p>
            <a:pPr marL="971550" marR="0" lvl="2" indent="-400050" algn="l" defTabSz="914400" rtl="0" eaLnBrk="1" fontAlgn="auto" latinLnBrk="0" hangingPunct="1">
              <a:lnSpc>
                <a:spcPct val="100000"/>
              </a:lnSpc>
              <a:spcBef>
                <a:spcPts val="0"/>
              </a:spcBef>
              <a:spcAft>
                <a:spcPts val="0"/>
              </a:spcAft>
              <a:buClrTx/>
              <a:buSzTx/>
              <a:buFont typeface="+mj-lt"/>
              <a:buAutoNum type="romanUcPeriod"/>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Case summary </a:t>
            </a:r>
          </a:p>
          <a:p>
            <a:pPr marL="971550" marR="0" lvl="2" indent="-400050" algn="l" defTabSz="914400" rtl="0" eaLnBrk="1" fontAlgn="auto" latinLnBrk="0" hangingPunct="1">
              <a:lnSpc>
                <a:spcPct val="100000"/>
              </a:lnSpc>
              <a:spcBef>
                <a:spcPts val="0"/>
              </a:spcBef>
              <a:spcAft>
                <a:spcPts val="0"/>
              </a:spcAft>
              <a:buClrTx/>
              <a:buSzTx/>
              <a:buFont typeface="+mj-lt"/>
              <a:buAutoNum type="romanUcPeriod"/>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Clarifying questions </a:t>
            </a:r>
          </a:p>
          <a:p>
            <a:pPr marL="971550" marR="0" lvl="2" indent="-400050" algn="l" defTabSz="914400" rtl="0" eaLnBrk="1" fontAlgn="auto" latinLnBrk="0" hangingPunct="1">
              <a:lnSpc>
                <a:spcPct val="100000"/>
              </a:lnSpc>
              <a:spcBef>
                <a:spcPts val="0"/>
              </a:spcBef>
              <a:spcAft>
                <a:spcPts val="0"/>
              </a:spcAft>
              <a:buClrTx/>
              <a:buSzTx/>
              <a:buFont typeface="+mj-lt"/>
              <a:buAutoNum type="romanUcPeriod"/>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Recommendations </a:t>
            </a:r>
            <a:b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00050" marR="0" lvl="0" indent="-400050" algn="l" defTabSz="914400" rtl="0" eaLnBrk="1" fontAlgn="auto" latinLnBrk="0" hangingPunct="1">
              <a:lnSpc>
                <a:spcPct val="100000"/>
              </a:lnSpc>
              <a:spcBef>
                <a:spcPts val="0"/>
              </a:spcBef>
              <a:spcAft>
                <a:spcPts val="0"/>
              </a:spcAft>
              <a:buClrTx/>
              <a:buSzTx/>
              <a:buFont typeface="+mj-lt"/>
              <a:buAutoNum type="romanUcPeriod"/>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Closing and questions</a:t>
            </a:r>
          </a:p>
        </p:txBody>
      </p:sp>
      <p:pic>
        <p:nvPicPr>
          <p:cNvPr id="12" name="Picture 11">
            <a:extLst>
              <a:ext uri="{FF2B5EF4-FFF2-40B4-BE49-F238E27FC236}">
                <a16:creationId xmlns:a16="http://schemas.microsoft.com/office/drawing/2014/main" id="{74CE47F4-F3C1-4EB4-9514-27D28DFE3565}"/>
              </a:ext>
            </a:extLst>
          </p:cNvPr>
          <p:cNvPicPr>
            <a:picLocks noChangeAspect="1"/>
          </p:cNvPicPr>
          <p:nvPr/>
        </p:nvPicPr>
        <p:blipFill>
          <a:blip r:embed="rId2"/>
          <a:stretch>
            <a:fillRect/>
          </a:stretch>
        </p:blipFill>
        <p:spPr>
          <a:xfrm>
            <a:off x="6247402" y="2101080"/>
            <a:ext cx="4751875" cy="2036518"/>
          </a:xfrm>
          <a:prstGeom prst="rect">
            <a:avLst/>
          </a:prstGeom>
        </p:spPr>
      </p:pic>
      <p:sp>
        <p:nvSpPr>
          <p:cNvPr id="14" name="TextBox 13">
            <a:extLst>
              <a:ext uri="{FF2B5EF4-FFF2-40B4-BE49-F238E27FC236}">
                <a16:creationId xmlns:a16="http://schemas.microsoft.com/office/drawing/2014/main" id="{D4ACDA6E-5AAD-4DA5-8734-9710E053E0F0}"/>
              </a:ext>
            </a:extLst>
          </p:cNvPr>
          <p:cNvSpPr txBox="1"/>
          <p:nvPr/>
        </p:nvSpPr>
        <p:spPr>
          <a:xfrm>
            <a:off x="7074155" y="4399643"/>
            <a:ext cx="2844881" cy="120032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FF0000"/>
                </a:solidFill>
                <a:effectLst/>
                <a:uLnTx/>
                <a:uFillTx/>
                <a:latin typeface="Calibri" panose="020F0502020204030204"/>
                <a:ea typeface="+mn-ea"/>
                <a:cs typeface="+mn-cs"/>
              </a:rPr>
              <a:t>Lets get started!</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Didactic Presentation</a:t>
            </a:r>
          </a:p>
        </p:txBody>
      </p:sp>
      <p:sp>
        <p:nvSpPr>
          <p:cNvPr id="15" name="Right Arrow 6">
            <a:extLst>
              <a:ext uri="{FF2B5EF4-FFF2-40B4-BE49-F238E27FC236}">
                <a16:creationId xmlns:a16="http://schemas.microsoft.com/office/drawing/2014/main" id="{D0A62B7D-BF27-43AC-B343-748FCAC2B6B5}"/>
              </a:ext>
            </a:extLst>
          </p:cNvPr>
          <p:cNvSpPr/>
          <p:nvPr/>
        </p:nvSpPr>
        <p:spPr>
          <a:xfrm>
            <a:off x="10020869" y="4999807"/>
            <a:ext cx="978408"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06445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Disclosures</a:t>
            </a:r>
          </a:p>
        </p:txBody>
      </p:sp>
      <p:sp>
        <p:nvSpPr>
          <p:cNvPr id="3" name="Content Placeholder 2"/>
          <p:cNvSpPr>
            <a:spLocks noGrp="1"/>
          </p:cNvSpPr>
          <p:nvPr>
            <p:ph idx="1"/>
          </p:nvPr>
        </p:nvSpPr>
        <p:spPr>
          <a:noFill/>
        </p:spPr>
        <p:txBody>
          <a:bodyPr vert="horz" lIns="91440" tIns="45720" rIns="91440" bIns="45720" rtlCol="0" anchor="t">
            <a:normAutofit/>
          </a:bodyPr>
          <a:lstStyle/>
          <a:p>
            <a:endParaRPr lang="en-US" dirty="0"/>
          </a:p>
          <a:p>
            <a:endParaRPr lang="en-US" dirty="0"/>
          </a:p>
          <a:p>
            <a:pPr marL="0" indent="0">
              <a:buNone/>
            </a:pPr>
            <a:r>
              <a:rPr lang="en-US" dirty="0">
                <a:solidFill>
                  <a:srgbClr val="FF0000"/>
                </a:solidFill>
              </a:rPr>
              <a:t>Gerry Moeller, MD </a:t>
            </a:r>
            <a:r>
              <a:rPr lang="en-US" dirty="0"/>
              <a:t>has no financial conflicts of interest to disclose. </a:t>
            </a:r>
            <a:endParaRPr lang="en-US" dirty="0">
              <a:cs typeface="Calibri"/>
            </a:endParaRPr>
          </a:p>
          <a:p>
            <a:pPr marL="0" indent="0">
              <a:buNone/>
            </a:pPr>
            <a:endParaRPr lang="en-US" dirty="0"/>
          </a:p>
          <a:p>
            <a:pPr marL="0" indent="0">
              <a:buNone/>
            </a:pPr>
            <a:r>
              <a:rPr lang="en-US" dirty="0"/>
              <a:t>There is no commercial or in-kind support for this activity. </a:t>
            </a:r>
            <a:endParaRPr lang="en-US" dirty="0">
              <a:cs typeface="Calibri"/>
            </a:endParaRPr>
          </a:p>
        </p:txBody>
      </p:sp>
    </p:spTree>
    <p:extLst>
      <p:ext uri="{BB962C8B-B14F-4D97-AF65-F5344CB8AC3E}">
        <p14:creationId xmlns:p14="http://schemas.microsoft.com/office/powerpoint/2010/main" val="21710612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0FE9241-5B09-0D47-AA3D-523A688B9B6D}"/>
              </a:ext>
            </a:extLst>
          </p:cNvPr>
          <p:cNvSpPr>
            <a:spLocks noGrp="1"/>
          </p:cNvSpPr>
          <p:nvPr>
            <p:ph type="ctrTitle"/>
          </p:nvPr>
        </p:nvSpPr>
        <p:spPr>
          <a:xfrm>
            <a:off x="2209800" y="2218108"/>
            <a:ext cx="7772400" cy="1470025"/>
          </a:xfrm>
        </p:spPr>
        <p:txBody>
          <a:bodyPr>
            <a:normAutofit fontScale="90000"/>
          </a:bodyPr>
          <a:lstStyle/>
          <a:p>
            <a:r>
              <a:rPr lang="en-US" b="1" dirty="0">
                <a:latin typeface="Corbel" panose="020B0503020204020204" pitchFamily="34" charset="0"/>
              </a:rPr>
              <a:t>Overdose Risk for Patients Coming out of Controlled Environments</a:t>
            </a:r>
          </a:p>
        </p:txBody>
      </p:sp>
      <p:sp>
        <p:nvSpPr>
          <p:cNvPr id="2" name="TextBox 1">
            <a:extLst>
              <a:ext uri="{FF2B5EF4-FFF2-40B4-BE49-F238E27FC236}">
                <a16:creationId xmlns:a16="http://schemas.microsoft.com/office/drawing/2014/main" id="{A75A209B-93AE-6641-8243-F8A10C487089}"/>
              </a:ext>
            </a:extLst>
          </p:cNvPr>
          <p:cNvSpPr txBox="1"/>
          <p:nvPr/>
        </p:nvSpPr>
        <p:spPr>
          <a:xfrm>
            <a:off x="2616231" y="4359627"/>
            <a:ext cx="6959539" cy="1754326"/>
          </a:xfrm>
          <a:prstGeom prst="rect">
            <a:avLst/>
          </a:prstGeom>
          <a:noFill/>
        </p:spPr>
        <p:txBody>
          <a:bodyPr wrap="square" rtlCol="0">
            <a:spAutoFit/>
          </a:bodyPr>
          <a:lstStyle/>
          <a:p>
            <a:pPr defTabSz="457200">
              <a:defRPr/>
            </a:pPr>
            <a:r>
              <a:rPr lang="en-US" dirty="0">
                <a:solidFill>
                  <a:srgbClr val="000000"/>
                </a:solidFill>
                <a:latin typeface="Corbel" panose="020B0503020204020204" pitchFamily="34" charset="0"/>
              </a:rPr>
              <a:t>F. Gerard Moeller, M.D.</a:t>
            </a:r>
          </a:p>
          <a:p>
            <a:pPr defTabSz="457200">
              <a:defRPr/>
            </a:pPr>
            <a:r>
              <a:rPr lang="en-US" dirty="0">
                <a:solidFill>
                  <a:srgbClr val="000000"/>
                </a:solidFill>
                <a:latin typeface="Corbel" panose="020B0503020204020204" pitchFamily="34" charset="0"/>
              </a:rPr>
              <a:t>Professor and Division Chair: Addictions</a:t>
            </a:r>
          </a:p>
          <a:p>
            <a:pPr defTabSz="457200">
              <a:defRPr/>
            </a:pPr>
            <a:r>
              <a:rPr lang="en-US" dirty="0">
                <a:solidFill>
                  <a:srgbClr val="000000"/>
                </a:solidFill>
                <a:latin typeface="Corbel" panose="020B0503020204020204" pitchFamily="34" charset="0"/>
              </a:rPr>
              <a:t>Department of Psychiatry</a:t>
            </a:r>
          </a:p>
          <a:p>
            <a:pPr defTabSz="457200">
              <a:defRPr/>
            </a:pPr>
            <a:r>
              <a:rPr lang="en-US" dirty="0">
                <a:solidFill>
                  <a:srgbClr val="000000"/>
                </a:solidFill>
                <a:latin typeface="Corbel" panose="020B0503020204020204" pitchFamily="34" charset="0"/>
              </a:rPr>
              <a:t>VCU School of Medicine</a:t>
            </a:r>
          </a:p>
          <a:p>
            <a:pPr defTabSz="457200">
              <a:defRPr/>
            </a:pPr>
            <a:r>
              <a:rPr lang="en-US" dirty="0">
                <a:solidFill>
                  <a:srgbClr val="000000"/>
                </a:solidFill>
                <a:latin typeface="Corbel" panose="020B0503020204020204" pitchFamily="34" charset="0"/>
              </a:rPr>
              <a:t>Director, VCU Wright Center for Clinical and Translational Research</a:t>
            </a:r>
          </a:p>
          <a:p>
            <a:pPr defTabSz="457200">
              <a:defRPr/>
            </a:pPr>
            <a:endParaRPr lang="en-US" dirty="0">
              <a:solidFill>
                <a:srgbClr val="000000"/>
              </a:solidFill>
              <a:latin typeface="Corbel" panose="020B0503020204020204" pitchFamily="34" charset="0"/>
            </a:endParaRPr>
          </a:p>
        </p:txBody>
      </p:sp>
    </p:spTree>
    <p:extLst>
      <p:ext uri="{BB962C8B-B14F-4D97-AF65-F5344CB8AC3E}">
        <p14:creationId xmlns:p14="http://schemas.microsoft.com/office/powerpoint/2010/main" val="939312012"/>
      </p:ext>
    </p:extLst>
  </p:cSld>
  <p:clrMapOvr>
    <a:masterClrMapping/>
  </p:clrMapOvr>
</p:sld>
</file>

<file path=ppt/theme/_rels/them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Virginia Poverty Law Center">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extLst>
    <a:ext uri="{05A4C25C-085E-4340-85A3-A5531E510DB2}">
      <thm15:themeFamily xmlns:thm15="http://schemas.microsoft.com/office/thememl/2012/main" name="Presentation1" id="{E5A6E243-58A9-4519-AEA4-7F0ED932B9E0}" vid="{89371D5F-608E-4ACC-8E81-345B16A04874}"/>
    </a:ext>
  </a:extLst>
</a:theme>
</file>

<file path=ppt/theme/theme3.xml><?xml version="1.0" encoding="utf-8"?>
<a:theme xmlns:a="http://schemas.openxmlformats.org/drawingml/2006/main" name="3_Office Theme">
  <a:themeElements>
    <a:clrScheme name="VCUBrand">
      <a:dk1>
        <a:srgbClr val="000000"/>
      </a:dk1>
      <a:lt1>
        <a:srgbClr val="FFFFFF"/>
      </a:lt1>
      <a:dk2>
        <a:srgbClr val="636569"/>
      </a:dk2>
      <a:lt2>
        <a:srgbClr val="E6E6E6"/>
      </a:lt2>
      <a:accent1>
        <a:srgbClr val="FFB300"/>
      </a:accent1>
      <a:accent2>
        <a:srgbClr val="00B3BE"/>
      </a:accent2>
      <a:accent3>
        <a:srgbClr val="856822"/>
      </a:accent3>
      <a:accent4>
        <a:srgbClr val="FFCE00"/>
      </a:accent4>
      <a:accent5>
        <a:srgbClr val="275E37"/>
      </a:accent5>
      <a:accent6>
        <a:srgbClr val="E57100"/>
      </a:accent6>
      <a:hlink>
        <a:srgbClr val="FFB300"/>
      </a:hlink>
      <a:folHlink>
        <a:srgbClr val="CCDBA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9B591819E2EF745ADE5B7D31BD3DA2E" ma:contentTypeVersion="12" ma:contentTypeDescription="Create a new document." ma:contentTypeScope="" ma:versionID="1f0c8565cac5f02501b9af45991da1af">
  <xsd:schema xmlns:xsd="http://www.w3.org/2001/XMLSchema" xmlns:xs="http://www.w3.org/2001/XMLSchema" xmlns:p="http://schemas.microsoft.com/office/2006/metadata/properties" xmlns:ns2="0c219b54-2bb0-45e5-a244-578aeb437789" xmlns:ns3="3375855c-94ad-4640-97ca-bb5cc6a4b08c" targetNamespace="http://schemas.microsoft.com/office/2006/metadata/properties" ma:root="true" ma:fieldsID="f2aba30df9e5cf1ab741790bf6548df9" ns2:_="" ns3:_="">
    <xsd:import namespace="0c219b54-2bb0-45e5-a244-578aeb437789"/>
    <xsd:import namespace="3375855c-94ad-4640-97ca-bb5cc6a4b08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AutoKeyPoints" minOccurs="0"/>
                <xsd:element ref="ns2:MediaServiceKeyPoints" minOccurs="0"/>
                <xsd:element ref="ns2:MediaServiceDateTaken" minOccurs="0"/>
                <xsd:element ref="ns2:MediaServiceGenerationTime" minOccurs="0"/>
                <xsd:element ref="ns2:MediaServiceEventHashCode"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c219b54-2bb0-45e5-a244-578aeb43778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375855c-94ad-4640-97ca-bb5cc6a4b08c"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83B52B5-979D-486B-B1AE-670B5D0412F9}">
  <ds:schemaRefs>
    <ds:schemaRef ds:uri="http://schemas.microsoft.com/sharepoint/v3/contenttype/forms"/>
  </ds:schemaRefs>
</ds:datastoreItem>
</file>

<file path=customXml/itemProps2.xml><?xml version="1.0" encoding="utf-8"?>
<ds:datastoreItem xmlns:ds="http://schemas.openxmlformats.org/officeDocument/2006/customXml" ds:itemID="{ABFF9AF3-003E-40EB-9EE1-6ED753300B2A}">
  <ds:schemaRefs>
    <ds:schemaRef ds:uri="0c219b54-2bb0-45e5-a244-578aeb437789"/>
    <ds:schemaRef ds:uri="3375855c-94ad-4640-97ca-bb5cc6a4b08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75E5D92-8B79-47E2-8626-D545BB193CF9}">
  <ds:schemaRefs>
    <ds:schemaRef ds:uri="http://schemas.microsoft.com/office/2006/metadata/properties"/>
    <ds:schemaRef ds:uri="http://www.w3.org/XML/1998/namespace"/>
    <ds:schemaRef ds:uri="http://purl.org/dc/terms/"/>
    <ds:schemaRef ds:uri="http://purl.org/dc/elements/1.1/"/>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3375855c-94ad-4640-97ca-bb5cc6a4b08c"/>
    <ds:schemaRef ds:uri="0c219b54-2bb0-45e5-a244-578aeb437789"/>
  </ds:schemaRefs>
</ds:datastoreItem>
</file>

<file path=docProps/app.xml><?xml version="1.0" encoding="utf-8"?>
<Properties xmlns="http://schemas.openxmlformats.org/officeDocument/2006/extended-properties" xmlns:vt="http://schemas.openxmlformats.org/officeDocument/2006/docPropsVTypes">
  <TotalTime>130</TotalTime>
  <Words>2314</Words>
  <Application>Microsoft Office PowerPoint</Application>
  <PresentationFormat>Widescreen</PresentationFormat>
  <Paragraphs>325</Paragraphs>
  <Slides>48</Slides>
  <Notes>4</Notes>
  <HiddenSlides>27</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48</vt:i4>
      </vt:variant>
    </vt:vector>
  </HeadingPairs>
  <TitlesOfParts>
    <vt:vector size="59" baseType="lpstr">
      <vt:lpstr>Arial</vt:lpstr>
      <vt:lpstr>Calibri</vt:lpstr>
      <vt:lpstr>Calibri Light</vt:lpstr>
      <vt:lpstr>Corbel</vt:lpstr>
      <vt:lpstr>Georgia</vt:lpstr>
      <vt:lpstr>Univers-Light</vt:lpstr>
      <vt:lpstr>Wingdings</vt:lpstr>
      <vt:lpstr>Wingdings 2</vt:lpstr>
      <vt:lpstr>Office Theme</vt:lpstr>
      <vt:lpstr>Virginia Poverty Law Center</vt:lpstr>
      <vt:lpstr>3_Office Theme</vt:lpstr>
      <vt:lpstr>Virginia Opioid Addiction ECHO* Clinic</vt:lpstr>
      <vt:lpstr>PowerPoint Presentation</vt:lpstr>
      <vt:lpstr>PowerPoint Presentation</vt:lpstr>
      <vt:lpstr>PowerPoint Presentation</vt:lpstr>
      <vt:lpstr>PowerPoint Presentation</vt:lpstr>
      <vt:lpstr>PowerPoint Presentation</vt:lpstr>
      <vt:lpstr>What to Expect</vt:lpstr>
      <vt:lpstr>Disclosures</vt:lpstr>
      <vt:lpstr>Overdose Risk for Patients Coming out of Controlled Environments</vt:lpstr>
      <vt:lpstr>Disclosures</vt:lpstr>
      <vt:lpstr>Where we are</vt:lpstr>
      <vt:lpstr>Overdose Deaths in Virginia Mirror US Data</vt:lpstr>
      <vt:lpstr>How do we Get Out of This?</vt:lpstr>
      <vt:lpstr>Engaging High Risk Patients:  Where is the Risk Greatest?</vt:lpstr>
      <vt:lpstr>Risk of Death after Release</vt:lpstr>
      <vt:lpstr>Individuals Recently Released from Incarceration are at Higher Risk of Overdose</vt:lpstr>
      <vt:lpstr>Fentanyl Increases Risks</vt:lpstr>
      <vt:lpstr>Fentanyl</vt:lpstr>
      <vt:lpstr>PowerPoint Presentation</vt:lpstr>
      <vt:lpstr>Overdose after Incarceration in the US</vt:lpstr>
      <vt:lpstr>Barriers to MOUD in Incarcerated Individuals</vt:lpstr>
      <vt:lpstr>PowerPoint Presentation</vt:lpstr>
      <vt:lpstr>Medications for OUD are Effective in Prison/Jail populations</vt:lpstr>
      <vt:lpstr>Medications for OUD are Effective in Prison/Jail populations</vt:lpstr>
      <vt:lpstr>Medications for OUD are Effective in Prison/Jail populations</vt:lpstr>
      <vt:lpstr>Incarcerated Individuals Opinions on Treatment</vt:lpstr>
      <vt:lpstr>Important Points to Consider</vt:lpstr>
      <vt:lpstr>Bridging from Controlled Environment</vt:lpstr>
      <vt:lpstr>Telehealth as a Potential Bridge to Care VCU Addiction Bridge Clinic</vt:lpstr>
      <vt:lpstr>VCU Virtual  Addiction Bridge Clinic (ABC)</vt:lpstr>
      <vt:lpstr>VCU Virtual Addiction Bridge Clinic (ABC)</vt:lpstr>
      <vt:lpstr>VCU Virtual Addiction Bridge Clinic (ABC)</vt:lpstr>
      <vt:lpstr>VCU Virtual Addiction Bridge Clinic (ABC)</vt:lpstr>
      <vt:lpstr>Summary</vt:lpstr>
      <vt:lpstr>PowerPoint Presentation</vt:lpstr>
      <vt:lpstr>Case Presentation #1 Kathleen DiPasquale Seelig, MD Nickel Bridge Family Medicine </vt:lpstr>
      <vt:lpstr>PowerPoint Presentation</vt:lpstr>
      <vt:lpstr>PowerPoint Presentation</vt:lpstr>
      <vt:lpstr>PowerPoint Presentation</vt:lpstr>
      <vt:lpstr>Case Studies</vt:lpstr>
      <vt:lpstr>PowerPoint Presentation</vt:lpstr>
      <vt:lpstr>Claim Your CME and Provide Feedback </vt:lpstr>
      <vt:lpstr> Access Your Evaluation and Claim Your CME </vt:lpstr>
      <vt:lpstr> Access Your Evaluation and Claim Your CME </vt:lpstr>
      <vt:lpstr> Access Your Evaluation and Claim Your CME </vt:lpstr>
      <vt:lpstr> Access Your Evaluation and Claim Your CME </vt:lpstr>
      <vt:lpstr>VCU Virginia Opioid Addiction TeleECHO Clinics  Bi-Weekly Fridays  -  12:00-1:00 pm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Virginia Opioid Addiction ECHO* Clinic</dc:title>
  <dc:creator>Bhaktiben A Dave</dc:creator>
  <cp:lastModifiedBy>Leslie Bobb</cp:lastModifiedBy>
  <cp:revision>14</cp:revision>
  <dcterms:created xsi:type="dcterms:W3CDTF">2018-11-20T19:14:42Z</dcterms:created>
  <dcterms:modified xsi:type="dcterms:W3CDTF">2022-12-02T15:28:02Z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0x010100F9B591819E2EF745ADE5B7D31BD3DA2E</vt:lpwstr>
  </property>
</Properties>
</file>