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2"/>
  </p:notesMasterIdLst>
  <p:sldIdLst>
    <p:sldId id="256" r:id="rId6"/>
    <p:sldId id="541" r:id="rId7"/>
    <p:sldId id="542" r:id="rId8"/>
    <p:sldId id="543" r:id="rId9"/>
    <p:sldId id="451" r:id="rId10"/>
    <p:sldId id="354" r:id="rId11"/>
    <p:sldId id="529" r:id="rId12"/>
    <p:sldId id="357" r:id="rId13"/>
    <p:sldId id="509" r:id="rId14"/>
    <p:sldId id="546" r:id="rId15"/>
    <p:sldId id="544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61" r:id="rId27"/>
    <p:sldId id="562" r:id="rId28"/>
    <p:sldId id="563" r:id="rId29"/>
    <p:sldId id="564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47" r:id="rId45"/>
    <p:sldId id="545" r:id="rId46"/>
    <p:sldId id="548" r:id="rId47"/>
    <p:sldId id="549" r:id="rId48"/>
    <p:sldId id="550" r:id="rId49"/>
    <p:sldId id="525" r:id="rId50"/>
    <p:sldId id="5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37A7-AE3C-4940-8011-367DE3AE293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7E467-3E0A-4F23-A857-BF0CCA0EC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F071-7A7C-4D30-98B6-FBEAC826B9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725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F071-7A7C-4D30-98B6-FBEAC826B9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178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fld id="{BB7F6957-DBF3-4186-B5B3-82272C56D0D9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4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We think now in the 50s due to use of HU, may increase even more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90EBC9-F698-4FB5-8674-63D89389B7F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3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Age to first visit at comprehensive center, age at pcn initiation, age at pneumococcal vaccineation improved over time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8BF39-C7EF-4C79-A03A-38E849F47A7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6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16,654 sickle cell patients, data from the National Center for Health Stats.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fld id="{43250088-B028-47A5-9F99-93F7352DBDC8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8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RuSH: registry and surveilance system for hemoglobinopathies pilot program</a:t>
            </a:r>
          </a:p>
          <a:p>
            <a:pPr eaLnBrk="1" hangingPunct="1"/>
            <a:r>
              <a:rPr lang="en-US" altLang="en-US" smtClean="0"/>
              <a:t>Collecting data to determine how many people have SCD, creating database that can be used for research and develop health promotion and educational materials</a:t>
            </a:r>
          </a:p>
          <a:p>
            <a:pPr eaLnBrk="1" hangingPunct="1"/>
            <a:r>
              <a:rPr lang="en-US" altLang="en-US" smtClean="0"/>
              <a:t>Collected from 2005-2008 (over 4 year period of time)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6FF128-B1CF-475F-89D4-122BE3EDB813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1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altLang="en-US" smtClean="0"/>
              <a:t>Historically done at a certain age or some other milestone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Also when patient exhibited “adult behaviors”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Now considered a process with a beginning middle and end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36FA5-F481-4BAA-BCA3-B49E5A117FE3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5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828CF-E306-4D86-A3B6-6FFB0352A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9776D2-520F-4540-9C68-436D5CD0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373B0A-B9CD-4318-AB8D-D107EA17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C421AC-6A9F-4A42-A5E9-DDCC836E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91ECC-0724-4833-8D51-326ACC97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DDA0FC-3DCD-4F46-91C1-6DC32FA4F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6174" y="67057"/>
            <a:ext cx="156071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ED98E-D730-4729-B37A-44E50A04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CACE38-99A1-48DF-94D5-C0860E215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72CAC3-3DBF-411E-89F0-4B433DCA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8E2857-7A1B-4E0F-B0A2-68F7D4E8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E42B82-4615-485B-852F-0D623552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D71F10-1E5D-484B-9EDA-C09658725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9F9101-0A4E-4040-8725-793A30746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D1FD7-794D-4D97-9AFF-FE2BF67B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3F14C1-0828-43C6-AA57-2909B7E5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2B0327-9C9C-48F5-A439-19FC214E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6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5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68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3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6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49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9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3D9500-93F4-456B-B68F-9C60D779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64FBD-006F-4122-8643-EED5B1C5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F9B707-E0A4-463D-8AAA-1878E822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C0F737-D35F-44E2-94C9-E57AB630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745B2D-640A-488E-A3E5-E2F196A9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50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5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274638"/>
            <a:ext cx="924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6800" y="1524000"/>
            <a:ext cx="9245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966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61253-3132-4AD7-8450-C92DC72E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AF1C70-48BD-43A5-9BFE-4B4EBAEBC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15372E-5FB4-4490-9F18-E5C9D43E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606FE-037B-4C4E-B133-F0FBC753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8174C-41D4-496B-8486-54DA0593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8D8B7-16AB-4A11-9CA5-688588D3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4BDFD-ADFB-48AB-B1E1-082269137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276E18-5B01-4A4E-9E28-67F2A5DFA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7BBE2C-8036-4FCB-99A1-F3A12527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C3F02D-EEC6-4094-8575-AD94D78B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06355C-A19A-428E-BF58-6FB0FB14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F2AF9-477E-4C4C-9711-20CADDF4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6EEB90-1536-4B47-8BE9-C58135ADE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7CDF32-5EC6-4B8E-A9D8-611049EA8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619AB1-21E0-47A1-9FF9-7CF0908A7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19293C-3113-417B-8030-21FC6161B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A96DDD-9C12-4A2D-8F26-36FF31B9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7334EE-6271-474A-94A3-8B21CB4F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860D826-880F-4E8D-82CD-12E470BC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84969-E2B8-480C-8018-C155CBAA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0AAF28-6074-4868-954B-D5A11334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67F1F9-27B6-423B-96B4-C23E1C3D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F62414-7A9D-4D97-91A4-A6F3F164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F89BB5-84F3-4862-BFD9-24AEEC31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21AE38-6D85-4EC3-A14B-B0672D1B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8A2D1A-D74D-4168-9778-73446F6C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7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3245F-B6D7-4B66-9E96-EB08AB54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BDF37-10BB-4FF3-AC71-8BBB110C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C2F9C1-998D-4F16-BE97-21A0EB43B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39FC90-5D11-4BF8-93EC-5D015134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F438F1-565B-486D-A402-1D42FB9F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6656EA-6D37-4C73-BE58-5AB8C70B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9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3F038B-0EEA-4996-AF8A-D2616CFC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ABD68A-CBDE-45D7-891F-607E15184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46018-32DA-4ECF-8FDC-AB095A91B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1E5AD8-0F2E-4B51-BF3D-2FE66A8F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900B2B-14CE-49C8-8DD1-485E7281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ED5122-67DD-4B03-A9A6-46571381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264A0F-8B8D-4FC4-8FD2-2ABE78CE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EF0CF0-4D18-4BFF-A567-B9498527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62C41-ADDF-4BED-826D-D9BF54C12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A779-FE70-4AAE-94E8-381D2341D6D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73292-ED51-4FF3-8E4C-675E33751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17DB6A-12C6-4288-9EB0-1FF34E53B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A08390-207A-4CCC-B327-0FCAC1D6BBE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66582"/>
            <a:ext cx="7419975" cy="1200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C9AEE5-0F25-4CED-9F9F-893E19D7CF5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26174" y="67057"/>
            <a:ext cx="156071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36800" y="274638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36800" y="1524000"/>
            <a:ext cx="9245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00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74A7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74A7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74A7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74A7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74A7C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174A7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174A7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74A7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74A7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174A7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ams.adp.vcu.edu\SOM\Shares\IM%20General%20Medicine\Sickle%20Cell%20Disease%20Program\Sickle%20Cell%20Disease%20Program%20-%20Studies\Project%20ECHO\Case%20Presentations\03_06_2019\SickleCellDiseaseCasePresentat_Goodman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www.blackpast.org/files/blackpast_images/Sickle_Cell.jpg&amp;imgrefurl=http://www.blackpast.org/?q=aah/sickle-cell-anemia&amp;usg=__Aw3lkNl40IRx3_ys2gasxZkmHXI=&amp;h=500&amp;w=384&amp;sz=22&amp;hl=en&amp;start=2&amp;tbnid=RLl4eeLwzSUSFM:&amp;tbnh=130&amp;tbnw=100&amp;prev=/images?q=sickle+red+blood+cell&amp;gbv=2&amp;hl=en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\\rams.adp.vcu.edu\SOM\Shares\IM%20General%20Medicine\Sickle%20Cell%20Disease%20Program\Sickle%20Cell%20Disease%20Program%20-%20Studies\Project%20ECHO\Case%20Presentations\03_06_2019\SickleCellDiseaseCasePresentat_Rolfe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F06D6B-8B51-4539-9B49-C6AA0EE9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6582"/>
            <a:ext cx="7419975" cy="1200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B6D6E7D-D3E1-438C-9443-5FB2F0BC2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917" y="1025594"/>
            <a:ext cx="10532165" cy="2387600"/>
          </a:xfrm>
        </p:spPr>
        <p:txBody>
          <a:bodyPr>
            <a:normAutofit/>
          </a:bodyPr>
          <a:lstStyle/>
          <a:p>
            <a:r>
              <a:rPr lang="en-US" sz="4800" dirty="0"/>
              <a:t>Virginia </a:t>
            </a:r>
            <a:r>
              <a:rPr lang="en-US" sz="4800" dirty="0" smtClean="0"/>
              <a:t>Sickle Cell Disease </a:t>
            </a:r>
            <a:r>
              <a:rPr lang="en-US" sz="4800" dirty="0"/>
              <a:t>ECHO*</a:t>
            </a:r>
            <a:r>
              <a:rPr lang="en-US" sz="2000" dirty="0"/>
              <a:t> </a:t>
            </a:r>
            <a:r>
              <a:rPr lang="en-US" sz="4800" dirty="0"/>
              <a:t>Clinic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566D0EB-92A0-460A-8554-D33076672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4086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March 6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C27AC2-E606-463D-A649-5F5163717B6A}"/>
              </a:ext>
            </a:extLst>
          </p:cNvPr>
          <p:cNvSpPr txBox="1"/>
          <p:nvPr/>
        </p:nvSpPr>
        <p:spPr>
          <a:xfrm>
            <a:off x="3166777" y="4668846"/>
            <a:ext cx="654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*ECHO: Extension of Community Healthcare Outcomes</a:t>
            </a:r>
          </a:p>
        </p:txBody>
      </p:sp>
    </p:spTree>
    <p:extLst>
      <p:ext uri="{BB962C8B-B14F-4D97-AF65-F5344CB8AC3E}">
        <p14:creationId xmlns:p14="http://schemas.microsoft.com/office/powerpoint/2010/main" val="40034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31625"/>
              </p:ext>
            </p:extLst>
          </p:nvPr>
        </p:nvGraphicFramePr>
        <p:xfrm>
          <a:off x="4181475" y="719138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5667119" imgH="8019810" progId="Acrobat.Document.2015">
                  <p:embed/>
                </p:oleObj>
              </mc:Choice>
              <mc:Fallback>
                <p:oleObj name="Acrobat Document" r:id="rId4" imgW="5667119" imgH="801981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475" y="719138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8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r>
              <a:rPr lang="en-US" dirty="0" smtClean="0"/>
              <a:t>Didactic Presentation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701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/>
          </a:p>
        </p:txBody>
      </p:sp>
      <p:pic>
        <p:nvPicPr>
          <p:cNvPr id="3075" name="Picture 4" descr="CH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76962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485900" y="3886200"/>
            <a:ext cx="9144000" cy="2133600"/>
          </a:xfrm>
          <a:prstGeom prst="rect">
            <a:avLst/>
          </a:prstGeom>
          <a:solidFill>
            <a:srgbClr val="174A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in Sickle Cell Disease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Sisler, MD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Pediatric Comprehensive Sickle Cell Program</a:t>
            </a:r>
          </a:p>
        </p:txBody>
      </p:sp>
    </p:spTree>
    <p:extLst>
      <p:ext uri="{BB962C8B-B14F-4D97-AF65-F5344CB8AC3E}">
        <p14:creationId xmlns:p14="http://schemas.microsoft.com/office/powerpoint/2010/main" val="2240998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What is transition? </a:t>
            </a:r>
          </a:p>
          <a:p>
            <a:pPr>
              <a:defRPr/>
            </a:pPr>
            <a:r>
              <a:rPr lang="en-US" altLang="en-US" dirty="0" smtClean="0"/>
              <a:t>Why do we care? </a:t>
            </a:r>
          </a:p>
          <a:p>
            <a:pPr>
              <a:defRPr/>
            </a:pPr>
            <a:r>
              <a:rPr lang="en-US" altLang="en-US" dirty="0" smtClean="0"/>
              <a:t>Transition models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  <p:pic>
        <p:nvPicPr>
          <p:cNvPr id="5124" name="Picture 5" descr="http://t0.gstatic.com/images?q=tbn:RLl4eeLwzSUSFM:http://www.blackpast.org/files/blackpast_images/Sickle_C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362201"/>
            <a:ext cx="24542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74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Last 100 Years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Newborn screening</a:t>
            </a:r>
          </a:p>
          <a:p>
            <a:r>
              <a:rPr lang="en-US" altLang="en-US" smtClean="0"/>
              <a:t>Prophylactic penicillin</a:t>
            </a:r>
          </a:p>
          <a:p>
            <a:r>
              <a:rPr lang="en-US" altLang="en-US" smtClean="0"/>
              <a:t>Effective vaccination against pneumococcal disease and HiB</a:t>
            </a:r>
          </a:p>
          <a:p>
            <a:r>
              <a:rPr lang="en-US" altLang="en-US" smtClean="0"/>
              <a:t>Hydroxyurea increasing life expectancy</a:t>
            </a:r>
          </a:p>
          <a:p>
            <a:r>
              <a:rPr lang="en-US" altLang="en-US" smtClean="0"/>
              <a:t>SCT first curative treatment</a:t>
            </a:r>
          </a:p>
        </p:txBody>
      </p:sp>
    </p:spTree>
    <p:extLst>
      <p:ext uri="{BB962C8B-B14F-4D97-AF65-F5344CB8AC3E}">
        <p14:creationId xmlns:p14="http://schemas.microsoft.com/office/powerpoint/2010/main" val="75962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Life Expectancy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A269F"/>
                </a:solidFill>
              </a:rPr>
              <a:t>1963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Sir John </a:t>
            </a:r>
            <a:r>
              <a:rPr lang="en-US" dirty="0" err="1" smtClean="0"/>
              <a:t>Dacie</a:t>
            </a:r>
            <a:r>
              <a:rPr lang="en-US" dirty="0" smtClean="0"/>
              <a:t>:  “Sickle Cell Anemia is essentially a disease of childhood.”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A269F"/>
                </a:solidFill>
              </a:rPr>
              <a:t>1973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Average life expectancy was 14.3 years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20% of patients died in the first 2 years of life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A269F"/>
                </a:solidFill>
              </a:rPr>
              <a:t>1990s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Late 30s/Early 40s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Represents a decrease of 25-30 years from the African American population as a whole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0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Mortality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Survival to adulthood has improved dramatically</a:t>
            </a:r>
          </a:p>
          <a:p>
            <a:r>
              <a:rPr lang="en-US" altLang="en-US" smtClean="0"/>
              <a:t>However mortality in adults is rising</a:t>
            </a:r>
          </a:p>
          <a:p>
            <a:pPr lvl="1"/>
            <a:r>
              <a:rPr lang="en-US" altLang="en-US" smtClean="0"/>
              <a:t>The first sharp rise in mortality is around the time of transition</a:t>
            </a:r>
          </a:p>
          <a:p>
            <a:pPr lvl="2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235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Survival to Adulthood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76600" y="1219201"/>
            <a:ext cx="6934200" cy="4525963"/>
          </a:xfrm>
        </p:spPr>
        <p:txBody>
          <a:bodyPr/>
          <a:lstStyle/>
          <a:p>
            <a:r>
              <a:rPr lang="en-US" altLang="en-US" smtClean="0"/>
              <a:t>Dallas Newborn Cohort (DNC)</a:t>
            </a:r>
          </a:p>
          <a:p>
            <a:pPr lvl="1"/>
            <a:r>
              <a:rPr lang="en-US" altLang="en-US" smtClean="0"/>
              <a:t>Cohort of patients followed prospectively</a:t>
            </a:r>
          </a:p>
          <a:p>
            <a:pPr lvl="1"/>
            <a:r>
              <a:rPr lang="en-US" altLang="en-US" smtClean="0"/>
              <a:t>Enrollment began in 1983</a:t>
            </a:r>
          </a:p>
          <a:p>
            <a:pPr lvl="1"/>
            <a:r>
              <a:rPr lang="en-US" altLang="en-US" smtClean="0"/>
              <a:t>University of Texas</a:t>
            </a:r>
          </a:p>
          <a:p>
            <a:pPr lvl="1"/>
            <a:r>
              <a:rPr lang="en-US" altLang="en-US" smtClean="0"/>
              <a:t>940 patients</a:t>
            </a:r>
          </a:p>
          <a:p>
            <a:r>
              <a:rPr lang="en-US" altLang="en-US" smtClean="0"/>
              <a:t>Overall survival for patients with homozygous sickle cell disease is 93.9%</a:t>
            </a:r>
          </a:p>
          <a:p>
            <a:r>
              <a:rPr lang="en-US" altLang="en-US" smtClean="0"/>
              <a:t>SC and sickle beta + 98.4%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6488114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74A7C"/>
                </a:solidFill>
                <a:latin typeface="Calibri"/>
              </a:rPr>
              <a:t>Blood 2010;115:3447-3452</a:t>
            </a:r>
          </a:p>
        </p:txBody>
      </p:sp>
    </p:spTree>
    <p:extLst>
      <p:ext uri="{BB962C8B-B14F-4D97-AF65-F5344CB8AC3E}">
        <p14:creationId xmlns:p14="http://schemas.microsoft.com/office/powerpoint/2010/main" val="132489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Survival to Adulthood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96200" y="6488114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174A7C"/>
                </a:solidFill>
                <a:latin typeface="Calibri"/>
              </a:rPr>
              <a:t>Blood 2010;115:3447-3452</a:t>
            </a:r>
          </a:p>
        </p:txBody>
      </p:sp>
      <p:pic>
        <p:nvPicPr>
          <p:cNvPr id="11268" name="Picture 6" descr="Image result for sickle cell survival to adulth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1"/>
            <a:ext cx="5334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4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Mortality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62688" y="6324600"/>
            <a:ext cx="4405312" cy="457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050" dirty="0" err="1"/>
              <a:t>Lanzkron</a:t>
            </a:r>
            <a:r>
              <a:rPr lang="en-US" sz="1050" dirty="0"/>
              <a:t>, Carroll, Haywood. Mortality Rates and Age at Death from Sickle Cell Disease: US, 1979-2005. Public Health Reports. Mar-Apr 2013</a:t>
            </a:r>
          </a:p>
        </p:txBody>
      </p:sp>
      <p:pic>
        <p:nvPicPr>
          <p:cNvPr id="13316" name="Picture 2" descr="An external file that holds a picture, illustration, etc.&#10;Object name is 7_Lanzkron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419226"/>
            <a:ext cx="52546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33800" y="4876800"/>
          <a:ext cx="6096000" cy="84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820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Life Expectancy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2005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Males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33.4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</a:tr>
              <a:tr h="2820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Females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36.9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84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15">
            <a:extLst>
              <a:ext uri="{FF2B5EF4-FFF2-40B4-BE49-F238E27FC236}">
                <a16:creationId xmlns:a16="http://schemas.microsoft.com/office/drawing/2014/main" xmlns="" id="{9B4BCE90-8A9F-43D4-95E7-8C2FBABFEB88}"/>
              </a:ext>
            </a:extLst>
          </p:cNvPr>
          <p:cNvSpPr/>
          <p:nvPr/>
        </p:nvSpPr>
        <p:spPr>
          <a:xfrm>
            <a:off x="5098767" y="985370"/>
            <a:ext cx="1308614" cy="4027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C59F96-09E1-4AA6-B76B-EA04DF6FFE24}"/>
              </a:ext>
            </a:extLst>
          </p:cNvPr>
          <p:cNvSpPr txBox="1"/>
          <p:nvPr/>
        </p:nvSpPr>
        <p:spPr>
          <a:xfrm>
            <a:off x="6369628" y="1019413"/>
            <a:ext cx="183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E6C42C-D6D1-4B24-9D22-B60C28376C90}"/>
              </a:ext>
            </a:extLst>
          </p:cNvPr>
          <p:cNvSpPr txBox="1"/>
          <p:nvPr/>
        </p:nvSpPr>
        <p:spPr>
          <a:xfrm>
            <a:off x="8602083" y="2160989"/>
            <a:ext cx="33956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Rename your Zoom screen,  with your name and organization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472493"/>
            <a:ext cx="8403078" cy="5400137"/>
            <a:chOff x="0" y="472493"/>
            <a:chExt cx="8403078" cy="5400137"/>
          </a:xfrm>
        </p:grpSpPr>
        <p:pic>
          <p:nvPicPr>
            <p:cNvPr id="5" name="Picture 1" descr="image001">
              <a:extLst>
                <a:ext uri="{FF2B5EF4-FFF2-40B4-BE49-F238E27FC236}">
                  <a16:creationId xmlns:a16="http://schemas.microsoft.com/office/drawing/2014/main" xmlns="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493"/>
              <a:ext cx="8403078" cy="54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90" y="3039423"/>
              <a:ext cx="6077798" cy="1181265"/>
            </a:xfrm>
            <a:prstGeom prst="rect">
              <a:avLst/>
            </a:prstGeom>
          </p:spPr>
        </p:pic>
      </p:grpSp>
      <p:sp>
        <p:nvSpPr>
          <p:cNvPr id="4" name="Left Arrow 3"/>
          <p:cNvSpPr/>
          <p:nvPr/>
        </p:nvSpPr>
        <p:spPr>
          <a:xfrm>
            <a:off x="5913120" y="1158240"/>
            <a:ext cx="1082040" cy="2298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Mortality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352800" y="1543051"/>
            <a:ext cx="6934200" cy="45259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63769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019800" y="62484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/>
              <a:t>Hamideh. Pediatric Blood and Cancer 2013</a:t>
            </a:r>
          </a:p>
        </p:txBody>
      </p:sp>
    </p:spTree>
    <p:extLst>
      <p:ext uri="{BB962C8B-B14F-4D97-AF65-F5344CB8AC3E}">
        <p14:creationId xmlns:p14="http://schemas.microsoft.com/office/powerpoint/2010/main" val="55002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Adolescents and Young Adults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Growing population</a:t>
            </a:r>
          </a:p>
          <a:p>
            <a:r>
              <a:rPr lang="en-US" altLang="en-US" smtClean="0"/>
              <a:t>Require comprehensive care</a:t>
            </a:r>
          </a:p>
          <a:p>
            <a:r>
              <a:rPr lang="en-US" altLang="en-US" smtClean="0"/>
              <a:t>Adolescence and young adulthood is a high risk time</a:t>
            </a:r>
          </a:p>
          <a:p>
            <a:pPr lvl="1"/>
            <a:r>
              <a:rPr lang="en-US" altLang="en-US" smtClean="0"/>
              <a:t>Medically </a:t>
            </a:r>
          </a:p>
          <a:p>
            <a:pPr lvl="1"/>
            <a:r>
              <a:rPr lang="en-US" altLang="en-US" smtClean="0"/>
              <a:t>Psycosocially</a:t>
            </a:r>
          </a:p>
        </p:txBody>
      </p:sp>
    </p:spTree>
    <p:extLst>
      <p:ext uri="{BB962C8B-B14F-4D97-AF65-F5344CB8AC3E}">
        <p14:creationId xmlns:p14="http://schemas.microsoft.com/office/powerpoint/2010/main" val="729864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Pain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943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29600" y="64770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NEJM 1991;325:11-16.</a:t>
            </a:r>
          </a:p>
        </p:txBody>
      </p:sp>
    </p:spTree>
    <p:extLst>
      <p:ext uri="{BB962C8B-B14F-4D97-AF65-F5344CB8AC3E}">
        <p14:creationId xmlns:p14="http://schemas.microsoft.com/office/powerpoint/2010/main" val="2873166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Stroke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1" y="1295401"/>
            <a:ext cx="4549775" cy="4525963"/>
          </a:xfrm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8001000" y="6488114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EEECE1">
                    <a:lumMod val="75000"/>
                  </a:srgbClr>
                </a:solidFill>
              </a:rPr>
              <a:t>Blood 2009;114:5114-25. </a:t>
            </a:r>
          </a:p>
        </p:txBody>
      </p:sp>
    </p:spTree>
    <p:extLst>
      <p:ext uri="{BB962C8B-B14F-4D97-AF65-F5344CB8AC3E}">
        <p14:creationId xmlns:p14="http://schemas.microsoft.com/office/powerpoint/2010/main" val="178638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Emergency Room Utilization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447801"/>
            <a:ext cx="62769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7710488" y="6488114"/>
            <a:ext cx="333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Paulukonis et al. ASH 2010</a:t>
            </a:r>
          </a:p>
        </p:txBody>
      </p:sp>
    </p:spTree>
    <p:extLst>
      <p:ext uri="{BB962C8B-B14F-4D97-AF65-F5344CB8AC3E}">
        <p14:creationId xmlns:p14="http://schemas.microsoft.com/office/powerpoint/2010/main" val="314868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Emergency Room Utilization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0" y="1844676"/>
          <a:ext cx="7086600" cy="24988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43300"/>
                <a:gridCol w="3543300"/>
              </a:tblGrid>
              <a:tr h="94470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 Group </a:t>
                      </a:r>
                      <a:endParaRPr lang="en-US" sz="28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Percent</a:t>
                      </a:r>
                      <a:r>
                        <a:rPr lang="en-US" sz="2800" baseline="0" dirty="0" smtClean="0"/>
                        <a:t> of Visits Uninsured</a:t>
                      </a:r>
                      <a:endParaRPr lang="en-US" sz="2800" dirty="0"/>
                    </a:p>
                  </a:txBody>
                  <a:tcPr marT="45653" marB="45653"/>
                </a:tc>
              </a:tr>
              <a:tr h="5180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10-20</a:t>
                      </a:r>
                      <a:r>
                        <a:rPr lang="en-US" sz="2800" baseline="0" dirty="0" smtClean="0"/>
                        <a:t> years</a:t>
                      </a:r>
                      <a:endParaRPr lang="en-US" sz="28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8%</a:t>
                      </a:r>
                      <a:endParaRPr lang="en-US" sz="2800" dirty="0"/>
                    </a:p>
                  </a:txBody>
                  <a:tcPr marT="45653" marB="45653"/>
                </a:tc>
              </a:tr>
              <a:tr h="5180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20-30 years</a:t>
                      </a:r>
                      <a:endParaRPr lang="en-US" sz="28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19%</a:t>
                      </a:r>
                      <a:endParaRPr lang="en-US" sz="2800" dirty="0"/>
                    </a:p>
                  </a:txBody>
                  <a:tcPr marT="45653" marB="45653"/>
                </a:tc>
              </a:tr>
              <a:tr h="5180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30-40</a:t>
                      </a:r>
                      <a:r>
                        <a:rPr lang="en-US" sz="2800" baseline="0" dirty="0" smtClean="0"/>
                        <a:t> years</a:t>
                      </a:r>
                      <a:endParaRPr lang="en-US" sz="28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17%</a:t>
                      </a:r>
                      <a:endParaRPr lang="en-US" sz="2800" dirty="0"/>
                    </a:p>
                  </a:txBody>
                  <a:tcPr marT="45653" marB="45653"/>
                </a:tc>
              </a:tr>
            </a:tbl>
          </a:graphicData>
        </a:graphic>
      </p:graphicFrame>
      <p:pic>
        <p:nvPicPr>
          <p:cNvPr id="21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6" y="4360863"/>
            <a:ext cx="307657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TextBox 4"/>
          <p:cNvSpPr txBox="1">
            <a:spLocks noChangeArrowheads="1"/>
          </p:cNvSpPr>
          <p:nvPr/>
        </p:nvSpPr>
        <p:spPr bwMode="auto">
          <a:xfrm>
            <a:off x="7710488" y="6488114"/>
            <a:ext cx="3338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Paulukonis et al. ASH 2010</a:t>
            </a:r>
          </a:p>
        </p:txBody>
      </p:sp>
    </p:spTree>
    <p:extLst>
      <p:ext uri="{BB962C8B-B14F-4D97-AF65-F5344CB8AC3E}">
        <p14:creationId xmlns:p14="http://schemas.microsoft.com/office/powerpoint/2010/main" val="4231507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Disease Severity</a:t>
            </a: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981201"/>
            <a:ext cx="6934200" cy="3668713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086600" y="6477001"/>
            <a:ext cx="365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Shah et al. Pediatric Blood and Cancer. 2019 </a:t>
            </a:r>
          </a:p>
        </p:txBody>
      </p:sp>
    </p:spTree>
    <p:extLst>
      <p:ext uri="{BB962C8B-B14F-4D97-AF65-F5344CB8AC3E}">
        <p14:creationId xmlns:p14="http://schemas.microsoft.com/office/powerpoint/2010/main" val="3889822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Disease Severity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7725" y="1524001"/>
            <a:ext cx="6711950" cy="4525963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315200" y="6477001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Shah et al. Pediatric Blood and Cancer. 2019 </a:t>
            </a:r>
          </a:p>
        </p:txBody>
      </p:sp>
    </p:spTree>
    <p:extLst>
      <p:ext uri="{BB962C8B-B14F-4D97-AF65-F5344CB8AC3E}">
        <p14:creationId xmlns:p14="http://schemas.microsoft.com/office/powerpoint/2010/main" val="312014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Transition?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524000"/>
            <a:ext cx="6934200" cy="4953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Decision making gradually shifts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600" dirty="0"/>
              <a:t>**Note- transition does NOT require a new provider! Just a new model of care!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43600" y="2870200"/>
            <a:ext cx="0" cy="787400"/>
          </a:xfrm>
          <a:prstGeom prst="straightConnector1">
            <a:avLst/>
          </a:prstGeom>
          <a:ln w="38100">
            <a:solidFill>
              <a:srgbClr val="CA26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43600" y="4241800"/>
            <a:ext cx="0" cy="787400"/>
          </a:xfrm>
          <a:prstGeom prst="straightConnector1">
            <a:avLst/>
          </a:prstGeom>
          <a:ln w="38100">
            <a:solidFill>
              <a:srgbClr val="CA26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5257800" y="22860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/>
              <a:t>Parent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3886200" y="36576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/>
              <a:t>Adolescent-Parent Unit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860926" y="4876800"/>
            <a:ext cx="237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/>
              <a:t>Young Adult</a:t>
            </a:r>
          </a:p>
        </p:txBody>
      </p:sp>
    </p:spTree>
    <p:extLst>
      <p:ext uri="{BB962C8B-B14F-4D97-AF65-F5344CB8AC3E}">
        <p14:creationId xmlns:p14="http://schemas.microsoft.com/office/powerpoint/2010/main" val="23342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AAP Principles of Transition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/>
              <a:t>1. Importance of youth- and/or young adult–centered, strength based focus</a:t>
            </a:r>
          </a:p>
          <a:p>
            <a:pPr marL="0" indent="0">
              <a:buNone/>
            </a:pPr>
            <a:r>
              <a:rPr lang="en-US" altLang="en-US" sz="2400"/>
              <a:t>2. Emphasis on self-determination, self-management, and family and/or caregiver engagement</a:t>
            </a:r>
          </a:p>
          <a:p>
            <a:pPr marL="0" indent="0">
              <a:buNone/>
            </a:pPr>
            <a:r>
              <a:rPr lang="en-US" altLang="en-US" sz="2400"/>
              <a:t>3. Acknowledgment of individual differences and complexities</a:t>
            </a:r>
          </a:p>
          <a:p>
            <a:pPr marL="0" indent="0">
              <a:buNone/>
            </a:pPr>
            <a:r>
              <a:rPr lang="en-US" altLang="en-US" sz="2400"/>
              <a:t>4. Recognition of vulnerabilities and need for a distinct population health approach for youth and young adults</a:t>
            </a:r>
          </a:p>
          <a:p>
            <a:pPr marL="0" indent="0">
              <a:buNone/>
            </a:pPr>
            <a:r>
              <a:rPr lang="en-US" altLang="en-US" sz="2400"/>
              <a:t>5. Need for early and ongoing preparation, including the integration into an adult model of care</a:t>
            </a:r>
          </a:p>
          <a:p>
            <a:pPr marL="0" indent="0">
              <a:buNone/>
            </a:pPr>
            <a:endParaRPr lang="en-US" altLang="en-US" sz="2400"/>
          </a:p>
          <a:p>
            <a:pPr marL="0" indent="0">
              <a:buNone/>
            </a:pPr>
            <a:endParaRPr lang="en-US" altLang="en-US" sz="2400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943600" y="6488114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https://pediatrics.aappublications.org</a:t>
            </a:r>
          </a:p>
        </p:txBody>
      </p:sp>
    </p:spTree>
    <p:extLst>
      <p:ext uri="{BB962C8B-B14F-4D97-AF65-F5344CB8AC3E}">
        <p14:creationId xmlns:p14="http://schemas.microsoft.com/office/powerpoint/2010/main" val="417877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4B1BA0-BC25-4AF8-A847-872D7970FB85}"/>
              </a:ext>
            </a:extLst>
          </p:cNvPr>
          <p:cNvSpPr txBox="1"/>
          <p:nvPr/>
        </p:nvSpPr>
        <p:spPr>
          <a:xfrm>
            <a:off x="0" y="403625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Unmute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5A705A-9444-4171-90EA-353A9383B614}"/>
              </a:ext>
            </a:extLst>
          </p:cNvPr>
          <p:cNvSpPr txBox="1"/>
          <p:nvPr/>
        </p:nvSpPr>
        <p:spPr>
          <a:xfrm>
            <a:off x="8572919" y="1947615"/>
            <a:ext cx="34281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are all on </a:t>
            </a:r>
            <a:r>
              <a:rPr lang="en-US" sz="2400" dirty="0">
                <a:solidFill>
                  <a:srgbClr val="FF0000"/>
                </a:solidFill>
              </a:rPr>
              <a:t>mute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en-US" sz="2400" dirty="0"/>
              <a:t>please </a:t>
            </a:r>
            <a:r>
              <a:rPr lang="en-US" sz="2400" dirty="0">
                <a:solidFill>
                  <a:srgbClr val="00B050"/>
                </a:solidFill>
              </a:rPr>
              <a:t>unmute</a:t>
            </a:r>
            <a:r>
              <a:rPr lang="en-US" sz="2400" dirty="0"/>
              <a:t> to 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joining by telephone audio only, </a:t>
            </a:r>
            <a:r>
              <a:rPr lang="en-US" sz="2400" dirty="0">
                <a:solidFill>
                  <a:schemeClr val="accent2"/>
                </a:solidFill>
              </a:rPr>
              <a:t>*6</a:t>
            </a:r>
            <a:r>
              <a:rPr lang="en-US" sz="2400" dirty="0"/>
              <a:t> to mute and unmute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365" y="480673"/>
            <a:ext cx="8383885" cy="5387803"/>
            <a:chOff x="28365" y="480673"/>
            <a:chExt cx="8383885" cy="5387803"/>
          </a:xfrm>
        </p:grpSpPr>
        <p:pic>
          <p:nvPicPr>
            <p:cNvPr id="5" name="Picture 1" descr="image001">
              <a:extLst>
                <a:ext uri="{FF2B5EF4-FFF2-40B4-BE49-F238E27FC236}">
                  <a16:creationId xmlns:a16="http://schemas.microsoft.com/office/drawing/2014/main" xmlns="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5" y="480673"/>
              <a:ext cx="8383885" cy="538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00" y="2854989"/>
              <a:ext cx="6077798" cy="1181265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>
            <a:off x="28365" y="4093320"/>
            <a:ext cx="331470" cy="1252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AAP Principles of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713" y="1600201"/>
            <a:ext cx="69342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6. Importance of shared accountability, effective communication, and care coordination between pediatric and adult clinicians and systems of care</a:t>
            </a:r>
          </a:p>
          <a:p>
            <a:pPr marL="0" indent="0">
              <a:buNone/>
              <a:defRPr/>
            </a:pPr>
            <a:r>
              <a:rPr lang="en-US" sz="2400" dirty="0"/>
              <a:t>7. Recognition of the influences of cultural beliefs and attitudes as well as socioeconomic status</a:t>
            </a:r>
          </a:p>
          <a:p>
            <a:pPr marL="0" indent="0">
              <a:buNone/>
              <a:defRPr/>
            </a:pPr>
            <a:r>
              <a:rPr lang="en-US" sz="2400" dirty="0"/>
              <a:t>8. Emphasis on achieving health equity and elimination of disparities</a:t>
            </a:r>
          </a:p>
          <a:p>
            <a:pPr marL="0" indent="0">
              <a:buNone/>
              <a:defRPr/>
            </a:pPr>
            <a:r>
              <a:rPr lang="en-US" sz="2400" dirty="0"/>
              <a:t>9. Need for parents and caregivers to support youth and young adults in building knowledge regarding their own health and skills in making health decisions and using health care.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943600" y="6488114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https://pediatrics.aappublications.org</a:t>
            </a:r>
          </a:p>
        </p:txBody>
      </p:sp>
    </p:spTree>
    <p:extLst>
      <p:ext uri="{BB962C8B-B14F-4D97-AF65-F5344CB8AC3E}">
        <p14:creationId xmlns:p14="http://schemas.microsoft.com/office/powerpoint/2010/main" val="524205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Got Transition?</a:t>
            </a: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017714"/>
            <a:ext cx="6934200" cy="3538537"/>
          </a:xfrm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8153400" y="6473825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www.gottransition.org</a:t>
            </a:r>
          </a:p>
        </p:txBody>
      </p:sp>
    </p:spTree>
    <p:extLst>
      <p:ext uri="{BB962C8B-B14F-4D97-AF65-F5344CB8AC3E}">
        <p14:creationId xmlns:p14="http://schemas.microsoft.com/office/powerpoint/2010/main" val="1670273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Got Transition?</a:t>
            </a: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300289"/>
            <a:ext cx="6934200" cy="2973387"/>
          </a:xfrm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8153400" y="6473825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www.gottransition.org</a:t>
            </a:r>
          </a:p>
        </p:txBody>
      </p:sp>
    </p:spTree>
    <p:extLst>
      <p:ext uri="{BB962C8B-B14F-4D97-AF65-F5344CB8AC3E}">
        <p14:creationId xmlns:p14="http://schemas.microsoft.com/office/powerpoint/2010/main" val="1311327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Transition at CHoR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Education starts when patients enter high school</a:t>
            </a:r>
          </a:p>
          <a:p>
            <a:r>
              <a:rPr lang="en-US" altLang="en-US" smtClean="0"/>
              <a:t>Transition Binder</a:t>
            </a:r>
          </a:p>
          <a:p>
            <a:pPr lvl="1"/>
            <a:r>
              <a:rPr lang="en-US" altLang="en-US" smtClean="0"/>
              <a:t>Medical</a:t>
            </a:r>
          </a:p>
          <a:p>
            <a:pPr lvl="1"/>
            <a:r>
              <a:rPr lang="en-US" altLang="en-US" smtClean="0"/>
              <a:t>Psychosocial</a:t>
            </a:r>
          </a:p>
          <a:p>
            <a:pPr lvl="1"/>
            <a:r>
              <a:rPr lang="en-US" altLang="en-US" smtClean="0"/>
              <a:t>Educational/Vocational</a:t>
            </a:r>
          </a:p>
          <a:p>
            <a:pPr lvl="1"/>
            <a:r>
              <a:rPr lang="en-US" altLang="en-US" smtClean="0"/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1296685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Transition at CHoR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2 Retreats Per Year</a:t>
            </a:r>
          </a:p>
          <a:p>
            <a:pPr lvl="1"/>
            <a:r>
              <a:rPr lang="en-US" altLang="en-US" smtClean="0"/>
              <a:t>Fall Retreat</a:t>
            </a:r>
          </a:p>
          <a:p>
            <a:pPr lvl="1"/>
            <a:r>
              <a:rPr lang="en-US" altLang="en-US" smtClean="0"/>
              <a:t>Spring Retreat</a:t>
            </a:r>
          </a:p>
        </p:txBody>
      </p:sp>
      <p:pic>
        <p:nvPicPr>
          <p:cNvPr id="31748" name="Picture 5" descr="https://lh3.googleusercontent.com/uOyyz90KgBoejxSB9ElCMwO59_Vy8DL-0uZgZ23ArKE5Rd5Qov1O7nF8Fmv6VHakP5MWpSy1oETnfw=w587-h39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1839"/>
            <a:ext cx="414178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572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Transition at CHoR</a:t>
            </a:r>
          </a:p>
        </p:txBody>
      </p:sp>
      <p:pic>
        <p:nvPicPr>
          <p:cNvPr id="32771" name="Picture 2" descr="https://lh3.googleusercontent.com/fHeumZ3eaQXG4P8RxqSpsgY34skfebXLp-xSKNPn5BV0Ju-9LSWUgLkY4agpDZjhMWzHcP5im9F4dQ=w478-h318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6939" y="3276601"/>
            <a:ext cx="3043237" cy="2024063"/>
          </a:xfrm>
          <a:noFill/>
        </p:spPr>
      </p:pic>
      <p:pic>
        <p:nvPicPr>
          <p:cNvPr id="32772" name="Picture 4" descr="https://lh3.googleusercontent.com/v8F-VePAOLv_IFKUF8ZMgL5QhlNZAu7bcagHrXut34-FBpaCVTJrFU-qI6j8STywFdj1h9zZ53WQEg=w1407-h935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6" y="1828800"/>
            <a:ext cx="29511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https://lh3.googleusercontent.com/AdponQW5H8vsPoI5NqjGxsTwfg7gL3_Q873xwtWkilO0A7DQ3N_oppPtWiyjJbPTXXaUaPcX1fDNjA=w1407-h935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6" y="1663700"/>
            <a:ext cx="26717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70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Transition at CHoR</a:t>
            </a:r>
          </a:p>
        </p:txBody>
      </p:sp>
      <p:pic>
        <p:nvPicPr>
          <p:cNvPr id="33795" name="Picture 2" descr="https://lh3.googleusercontent.com/3Z_gsRxrimmq_eeYbaLKXNlZY3kGE0IF7wtSW-Lj8Dx9b93aFW6i7WscEyw5xEQ2BXs2eGP2Q2OeXg=w1406-h935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1526" y="4038601"/>
            <a:ext cx="3025775" cy="2011363"/>
          </a:xfrm>
          <a:noFill/>
        </p:spPr>
      </p:pic>
      <p:pic>
        <p:nvPicPr>
          <p:cNvPr id="33796" name="Picture 4" descr="https://lh3.googleusercontent.com/YjcNGBNzSn2C7Lk1LJAfUDEtQJYnj-BxUfrlKj06rT3myKs9DUF6LmPaID5CsZ3cJIPtUxU-OcKckA=w1406-h935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4" y="2103438"/>
            <a:ext cx="2909887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https://lh3.googleusercontent.com/ICZxYnPVKftmEw6S0BIZpZ_c5aZ01qJ_QZJAU8MYd978bgaF35CZzINim9QttYEbQwEpXQ9TTRja1w=w622-h935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17638"/>
            <a:ext cx="14922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https://lh3.googleusercontent.com/-rR7Rfo4U0pL-utwWcAKOIlGLPuB3lkNzt8tfRsinEriDMrsDssYWaqDGBEfe0R9ZhWVR1lntF3Dtw=w1406-h935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4038601"/>
            <a:ext cx="31019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529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9" name="Picture 2" descr="https://lh3.googleusercontent.com/6_7Mbmvm2flsawpFyugzWSldcLLC-lWxPt851RvJBs6b5jWpOxIoKiSJ0_w8jtJTnch97aW5wJbuoQ=w1406-h935-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1" y="612776"/>
            <a:ext cx="4284663" cy="2849563"/>
          </a:xfrm>
          <a:noFill/>
        </p:spPr>
      </p:pic>
      <p:pic>
        <p:nvPicPr>
          <p:cNvPr id="34820" name="Picture 4" descr="https://lh3.googleusercontent.com/sKc3O3Fe4WCrVB_-Sk40kQIDOhV9rNnOGxE_I9KyuBF8Uys66op3HZn6ZKqb0OW19g0MFuWiunquiw=w1407-h935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3679825"/>
            <a:ext cx="42402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https://lh3.googleusercontent.com/_sOjhfzhlnNBfs8aGaS7G1yc11OojVi_5aPhejfVJzbTd7dg9jtx1WVNUIglLAhpZw5Cm7v35UDtnQ=w1407-h935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6" y="3897314"/>
            <a:ext cx="358616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02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Transition Outcomes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Attends First Visit at Adult Clinic</a:t>
            </a:r>
          </a:p>
          <a:p>
            <a:pPr lvl="1"/>
            <a:r>
              <a:rPr lang="en-US" altLang="en-US" smtClean="0"/>
              <a:t>Historic Data: 50% </a:t>
            </a:r>
          </a:p>
          <a:p>
            <a:pPr lvl="1"/>
            <a:r>
              <a:rPr lang="en-US" altLang="en-US" smtClean="0"/>
              <a:t>After initiation of Transition: 89-100%</a:t>
            </a:r>
          </a:p>
          <a:p>
            <a:r>
              <a:rPr lang="en-US" altLang="en-US" smtClean="0"/>
              <a:t>One year after transition</a:t>
            </a:r>
          </a:p>
          <a:p>
            <a:pPr lvl="1"/>
            <a:r>
              <a:rPr lang="en-US" altLang="en-US" smtClean="0"/>
              <a:t>60% of patients in care</a:t>
            </a:r>
          </a:p>
          <a:p>
            <a:r>
              <a:rPr lang="en-US" altLang="en-US" smtClean="0"/>
              <a:t>Two Years after Transition</a:t>
            </a:r>
          </a:p>
          <a:p>
            <a:pPr lvl="1"/>
            <a:r>
              <a:rPr lang="en-US" altLang="en-US" smtClean="0"/>
              <a:t>30% of patients in care</a:t>
            </a:r>
          </a:p>
        </p:txBody>
      </p:sp>
    </p:spTree>
    <p:extLst>
      <p:ext uri="{BB962C8B-B14F-4D97-AF65-F5344CB8AC3E}">
        <p14:creationId xmlns:p14="http://schemas.microsoft.com/office/powerpoint/2010/main" val="903989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Transition at VCU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276600" y="1295401"/>
            <a:ext cx="6934200" cy="4525963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Transition services to continue into the adult clinic environment for patients to age 25 (</a:t>
            </a:r>
            <a:r>
              <a:rPr lang="en-US" altLang="en-US" sz="2800" dirty="0" err="1"/>
              <a:t>ish</a:t>
            </a:r>
            <a:r>
              <a:rPr lang="en-US" altLang="en-US" sz="2800" dirty="0"/>
              <a:t>)</a:t>
            </a:r>
          </a:p>
          <a:p>
            <a:pPr lvl="1">
              <a:defRPr/>
            </a:pPr>
            <a:r>
              <a:rPr lang="en-US" altLang="en-US" sz="2400" dirty="0"/>
              <a:t>Young Adult Support Group</a:t>
            </a:r>
          </a:p>
          <a:p>
            <a:pPr lvl="2">
              <a:defRPr/>
            </a:pPr>
            <a:r>
              <a:rPr lang="en-US" altLang="en-US" sz="2000" dirty="0"/>
              <a:t>High school seniors invited to make early introductions to adult staff</a:t>
            </a:r>
          </a:p>
          <a:p>
            <a:pPr>
              <a:defRPr/>
            </a:pPr>
            <a:r>
              <a:rPr lang="en-US" altLang="en-US" sz="2800" dirty="0"/>
              <a:t>Patient Navigator/SW assigned to every transition patient</a:t>
            </a:r>
          </a:p>
          <a:p>
            <a:pPr>
              <a:defRPr/>
            </a:pPr>
            <a:r>
              <a:rPr lang="en-US" altLang="en-US" sz="2800" dirty="0"/>
              <a:t>Continued access to appropriate pediatric psychosocial services</a:t>
            </a:r>
          </a:p>
          <a:p>
            <a:pPr marL="0" indent="0"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7234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11">
            <a:extLst>
              <a:ext uri="{FF2B5EF4-FFF2-40B4-BE49-F238E27FC236}">
                <a16:creationId xmlns:a16="http://schemas.microsoft.com/office/drawing/2014/main" xmlns="" id="{BC8B7C59-7096-4241-8605-CB7BAAC3ED09}"/>
              </a:ext>
            </a:extLst>
          </p:cNvPr>
          <p:cNvSpPr/>
          <p:nvPr/>
        </p:nvSpPr>
        <p:spPr>
          <a:xfrm>
            <a:off x="4749310" y="4568777"/>
            <a:ext cx="646654" cy="814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4B1BA0-BC25-4AF8-A847-872D7970FB85}"/>
              </a:ext>
            </a:extLst>
          </p:cNvPr>
          <p:cNvSpPr txBox="1"/>
          <p:nvPr/>
        </p:nvSpPr>
        <p:spPr>
          <a:xfrm>
            <a:off x="4668923" y="419944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Chat Box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D8936D-E7B0-44D8-BDD6-144B688362CC}"/>
              </a:ext>
            </a:extLst>
          </p:cNvPr>
          <p:cNvSpPr txBox="1"/>
          <p:nvPr/>
        </p:nvSpPr>
        <p:spPr>
          <a:xfrm>
            <a:off x="8591341" y="2341266"/>
            <a:ext cx="32255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Please type your full name and organization into the chat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Use the chat function to speak with IT or 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365" y="480673"/>
            <a:ext cx="8383885" cy="5387803"/>
            <a:chOff x="28365" y="480673"/>
            <a:chExt cx="8383885" cy="5387803"/>
          </a:xfrm>
        </p:grpSpPr>
        <p:pic>
          <p:nvPicPr>
            <p:cNvPr id="5" name="Picture 1" descr="image001">
              <a:extLst>
                <a:ext uri="{FF2B5EF4-FFF2-40B4-BE49-F238E27FC236}">
                  <a16:creationId xmlns:a16="http://schemas.microsoft.com/office/drawing/2014/main" xmlns="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5" y="480673"/>
              <a:ext cx="8383885" cy="538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61" y="2901843"/>
              <a:ext cx="6077798" cy="1181265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>
            <a:off x="4953749" y="4568777"/>
            <a:ext cx="340850" cy="814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Case Presentation </a:t>
            </a:r>
            <a:r>
              <a:rPr lang="en-US" dirty="0" smtClean="0"/>
              <a:t>#2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5666" y="1825625"/>
            <a:ext cx="7293366" cy="4351338"/>
          </a:xfrm>
        </p:spPr>
        <p:txBody>
          <a:bodyPr/>
          <a:lstStyle/>
          <a:p>
            <a:r>
              <a:rPr lang="en-US" smtClean="0"/>
              <a:t>1:40- 2:00pm </a:t>
            </a:r>
            <a:r>
              <a:rPr lang="en-US" dirty="0"/>
              <a:t>[</a:t>
            </a:r>
            <a:r>
              <a:rPr lang="en-US" dirty="0" smtClean="0"/>
              <a:t>25 </a:t>
            </a:r>
            <a:r>
              <a:rPr lang="en-US" dirty="0"/>
              <a:t>min]</a:t>
            </a:r>
          </a:p>
          <a:p>
            <a:pPr lvl="1"/>
            <a:r>
              <a:rPr lang="en-US" dirty="0"/>
              <a:t>Presentation: </a:t>
            </a:r>
            <a:r>
              <a:rPr lang="en-US" dirty="0" smtClean="0"/>
              <a:t>(5 min) </a:t>
            </a:r>
          </a:p>
          <a:p>
            <a:pPr lvl="1"/>
            <a:r>
              <a:rPr lang="en-US" dirty="0" smtClean="0"/>
              <a:t>Case summary: Clinical Hub Lead(5 min)</a:t>
            </a:r>
            <a:endParaRPr lang="en-US" dirty="0"/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questions- Spokes (participants) </a:t>
            </a:r>
            <a:r>
              <a:rPr lang="en-US" dirty="0" smtClean="0"/>
              <a:t>4 </a:t>
            </a:r>
            <a:r>
              <a:rPr lang="en-US" dirty="0"/>
              <a:t>min: </a:t>
            </a:r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 – Hub </a:t>
            </a:r>
            <a:r>
              <a:rPr lang="en-US" dirty="0" smtClean="0"/>
              <a:t>(4 min): </a:t>
            </a:r>
            <a:endParaRPr lang="en-US" dirty="0"/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Spokes (participants) 2 min: 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Hub </a:t>
            </a:r>
            <a:r>
              <a:rPr lang="en-US" dirty="0" smtClean="0"/>
              <a:t>(2 min): </a:t>
            </a:r>
            <a:endParaRPr lang="en-US" dirty="0"/>
          </a:p>
          <a:p>
            <a:pPr lvl="1"/>
            <a:r>
              <a:rPr lang="en-US" dirty="0" smtClean="0"/>
              <a:t> Recap Case /Recommendations- </a:t>
            </a:r>
            <a:r>
              <a:rPr lang="en-US" dirty="0"/>
              <a:t>Hub </a:t>
            </a:r>
            <a:r>
              <a:rPr lang="en-US" dirty="0" smtClean="0"/>
              <a:t>(3 min):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779027"/>
              </p:ext>
            </p:extLst>
          </p:nvPr>
        </p:nvGraphicFramePr>
        <p:xfrm>
          <a:off x="4181475" y="719138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4" imgW="5667119" imgH="8019810" progId="Acrobat.Document.2015">
                  <p:embed/>
                </p:oleObj>
              </mc:Choice>
              <mc:Fallback>
                <p:oleObj name="Acrobat Document" r:id="rId4" imgW="5667119" imgH="801981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475" y="719138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3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014" y="115743"/>
            <a:ext cx="2782455" cy="619094"/>
          </a:xfrm>
        </p:spPr>
        <p:txBody>
          <a:bodyPr>
            <a:normAutofit fontScale="90000"/>
          </a:bodyPr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1177566"/>
            <a:ext cx="10450266" cy="5680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5127" y="4147127"/>
            <a:ext cx="1209964" cy="3047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1" y="3445710"/>
            <a:ext cx="3755148" cy="7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396" y="97270"/>
            <a:ext cx="3299691" cy="540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1177566"/>
            <a:ext cx="10450266" cy="5680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9200" y="4399672"/>
            <a:ext cx="1191491" cy="2924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" y="3474839"/>
            <a:ext cx="3686843" cy="9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946" y="97270"/>
            <a:ext cx="4224142" cy="540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Claim Your CME’s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1177566"/>
            <a:ext cx="10450266" cy="5680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9853" y="4399672"/>
            <a:ext cx="2032001" cy="2924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0" y="3414163"/>
            <a:ext cx="3692621" cy="6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48" y="379110"/>
            <a:ext cx="8928871" cy="866211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 Access Your Evaluation and Claim Your CME</a:t>
            </a:r>
            <a:r>
              <a:rPr lang="en-US" sz="2400" b="1">
                <a:cs typeface="Calibri Light"/>
              </a:rPr>
              <a:t/>
            </a:r>
            <a:br>
              <a:rPr lang="en-US" sz="2400" b="1">
                <a:cs typeface="Calibri Light"/>
              </a:rPr>
            </a:br>
            <a:endParaRPr lang="en-US" sz="2400" b="1"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1E35E8-01AF-4F3C-8BBF-93555478F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0" y="1027907"/>
            <a:ext cx="8701606" cy="4637459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D26A38-AEDC-4EBD-8E3E-E9CABDCB0560}"/>
              </a:ext>
            </a:extLst>
          </p:cNvPr>
          <p:cNvSpPr/>
          <p:nvPr/>
        </p:nvSpPr>
        <p:spPr>
          <a:xfrm>
            <a:off x="3520440" y="4648200"/>
            <a:ext cx="5120640" cy="7619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8" y="2069431"/>
            <a:ext cx="11788444" cy="2839453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235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123028-3689-4930-8A7D-910B2811EE30}"/>
              </a:ext>
            </a:extLst>
          </p:cNvPr>
          <p:cNvSpPr txBox="1"/>
          <p:nvPr/>
        </p:nvSpPr>
        <p:spPr>
          <a:xfrm>
            <a:off x="1294984" y="2705860"/>
            <a:ext cx="10724328" cy="31017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2 hours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tele-ECHO Clinics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tele-ECHO clinic includes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case presentations and a didactic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Didactic presentations are developed and delivered by inter-professional experts in Sickle Cell Disease care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management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 Link: </a:t>
            </a:r>
            <a:r>
              <a:rPr lang="en-US" sz="2400" u="sng" kern="1400" dirty="0">
                <a:solidFill>
                  <a:srgbClr val="085296"/>
                </a:solidFill>
                <a:latin typeface="Calibri" panose="020F0502020204030204" pitchFamily="34" charset="0"/>
              </a:rPr>
              <a:t>http://vcuhealth.org/sicklecellecho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DA560A-48DF-4D62-8164-37C37EFA73D9}"/>
              </a:ext>
            </a:extLst>
          </p:cNvPr>
          <p:cNvSpPr txBox="1"/>
          <p:nvPr/>
        </p:nvSpPr>
        <p:spPr>
          <a:xfrm>
            <a:off x="3120189" y="497305"/>
            <a:ext cx="583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VCU </a:t>
            </a:r>
            <a:r>
              <a:rPr lang="en-US" sz="2800" dirty="0" smtClean="0"/>
              <a:t>Sickle Cell Disease ECHO </a:t>
            </a:r>
            <a:r>
              <a:rPr lang="en-US" sz="2800" dirty="0"/>
              <a:t>Clinics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43148" y="1479501"/>
            <a:ext cx="9593408" cy="1142514"/>
            <a:chOff x="1" y="1493219"/>
            <a:chExt cx="9722051" cy="11153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493219"/>
              <a:ext cx="2923745" cy="914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3745" y="1731195"/>
              <a:ext cx="2042337" cy="6767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59" y="1541813"/>
              <a:ext cx="1905000" cy="1066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59" y="1636502"/>
              <a:ext cx="2886993" cy="866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6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D37D2D8-7C04-4E08-9085-BF1580264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424862"/>
              </p:ext>
            </p:extLst>
          </p:nvPr>
        </p:nvGraphicFramePr>
        <p:xfrm>
          <a:off x="1920239" y="814321"/>
          <a:ext cx="8520767" cy="53506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4417">
                  <a:extLst>
                    <a:ext uri="{9D8B030D-6E8A-4147-A177-3AD203B41FA5}">
                      <a16:colId xmlns:a16="http://schemas.microsoft.com/office/drawing/2014/main" xmlns="" val="1539835954"/>
                    </a:ext>
                  </a:extLst>
                </a:gridCol>
                <a:gridCol w="4446350">
                  <a:extLst>
                    <a:ext uri="{9D8B030D-6E8A-4147-A177-3AD203B41FA5}">
                      <a16:colId xmlns:a16="http://schemas.microsoft.com/office/drawing/2014/main" xmlns="" val="2488416202"/>
                    </a:ext>
                  </a:extLst>
                </a:gridCol>
              </a:tblGrid>
              <a:tr h="368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VCU Team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3034646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r>
                        <a:rPr lang="en-US" sz="1400"/>
                        <a:t>Clinical Director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Wally R Smith, MD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9693674"/>
                  </a:ext>
                </a:extLst>
              </a:tr>
              <a:tr h="516919">
                <a:tc>
                  <a:txBody>
                    <a:bodyPr/>
                    <a:lstStyle/>
                    <a:p>
                      <a:r>
                        <a:rPr lang="en-US" sz="1400"/>
                        <a:t>Administrative Medical Director ECHO Hub and Principal Investigator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Wally R Smith,</a:t>
                      </a:r>
                      <a:r>
                        <a:rPr lang="en-US" sz="1400" baseline="0" dirty="0" smtClean="0"/>
                        <a:t> MD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5473042"/>
                  </a:ext>
                </a:extLst>
              </a:tr>
              <a:tr h="3917555">
                <a:tc>
                  <a:txBody>
                    <a:bodyPr/>
                    <a:lstStyle/>
                    <a:p>
                      <a:r>
                        <a:rPr lang="en-US" sz="1400" dirty="0"/>
                        <a:t>Clinical Expert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Didactic Presentation 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Program Manager</a:t>
                      </a:r>
                      <a:endParaRPr lang="en-US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IT Support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Administrative Assistant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Clinical Social Worker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Patient Navigators 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Prior Authorization Specialist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India Y Sisler, MD</a:t>
                      </a:r>
                      <a:endParaRPr lang="en-US" sz="1400" dirty="0"/>
                    </a:p>
                    <a:p>
                      <a:r>
                        <a:rPr lang="en-US" sz="1400" dirty="0" smtClean="0"/>
                        <a:t>Thokozeni Lipato, MD</a:t>
                      </a:r>
                    </a:p>
                    <a:p>
                      <a:r>
                        <a:rPr lang="en-US" sz="1400" dirty="0" smtClean="0"/>
                        <a:t>Jennifer </a:t>
                      </a:r>
                      <a:r>
                        <a:rPr lang="en-US" sz="1400" dirty="0" err="1" smtClean="0"/>
                        <a:t>Newlin</a:t>
                      </a:r>
                      <a:r>
                        <a:rPr lang="en-US" sz="1400" dirty="0" smtClean="0"/>
                        <a:t>, PA </a:t>
                      </a:r>
                    </a:p>
                    <a:p>
                      <a:r>
                        <a:rPr lang="en-US" sz="1400" dirty="0" smtClean="0"/>
                        <a:t>Mica </a:t>
                      </a:r>
                      <a:r>
                        <a:rPr lang="en-US" sz="1400" dirty="0" err="1" smtClean="0"/>
                        <a:t>Ferlis</a:t>
                      </a:r>
                      <a:r>
                        <a:rPr lang="en-US" sz="1400" dirty="0" smtClean="0"/>
                        <a:t>, NP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India </a:t>
                      </a:r>
                      <a:r>
                        <a:rPr lang="en-US" sz="1400" dirty="0" err="1" smtClean="0">
                          <a:solidFill>
                            <a:srgbClr val="7030A0"/>
                          </a:solidFill>
                        </a:rPr>
                        <a:t>Sisler</a:t>
                      </a:r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rgbClr val="7030A0"/>
                          </a:solidFill>
                        </a:rPr>
                        <a:t> MD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 smtClean="0"/>
                        <a:t>Shirley Johnson, LSW</a:t>
                      </a:r>
                      <a:r>
                        <a:rPr lang="en-US" sz="1400" dirty="0"/>
                        <a:t> </a:t>
                      </a:r>
                      <a:endParaRPr lang="en-US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 smtClean="0"/>
                        <a:t>Daniel M Sop, M.Sc.Eng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Donna</a:t>
                      </a:r>
                      <a:r>
                        <a:rPr lang="en-US" sz="1400" baseline="0" dirty="0" smtClean="0"/>
                        <a:t> Casey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Taylor Elliott, MSW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Marla Brannon, BSW</a:t>
                      </a:r>
                    </a:p>
                    <a:p>
                      <a:r>
                        <a:rPr lang="en-US" sz="1400" baseline="0" dirty="0" smtClean="0"/>
                        <a:t>Stefani Vaughan-</a:t>
                      </a:r>
                      <a:r>
                        <a:rPr lang="en-US" sz="1400" baseline="0" dirty="0" err="1" smtClean="0"/>
                        <a:t>Sams</a:t>
                      </a:r>
                      <a:endParaRPr lang="en-US" sz="1400" baseline="0" dirty="0" smtClean="0"/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Austin Hardy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0289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0FBD9C-586D-4D2D-B932-BF5E6AE93965}"/>
              </a:ext>
            </a:extLst>
          </p:cNvPr>
          <p:cNvSpPr txBox="1"/>
          <p:nvPr/>
        </p:nvSpPr>
        <p:spPr>
          <a:xfrm>
            <a:off x="3850105" y="352819"/>
            <a:ext cx="256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Hub Introductions</a:t>
            </a:r>
          </a:p>
        </p:txBody>
      </p:sp>
    </p:spTree>
    <p:extLst>
      <p:ext uri="{BB962C8B-B14F-4D97-AF65-F5344CB8AC3E}">
        <p14:creationId xmlns:p14="http://schemas.microsoft.com/office/powerpoint/2010/main" val="33972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87389-70D9-40DE-BEC3-3B73B0C2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Spoke/ Participant 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C8031E-241D-4BF4-A3A8-6BF32B6E1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cs typeface="Calibri"/>
              </a:rPr>
              <a:t>Name </a:t>
            </a:r>
          </a:p>
          <a:p>
            <a:r>
              <a:rPr lang="en-US" sz="3600">
                <a:cs typeface="Calibri"/>
              </a:rPr>
              <a:t>Organization </a:t>
            </a:r>
          </a:p>
        </p:txBody>
      </p:sp>
    </p:spTree>
    <p:extLst>
      <p:ext uri="{BB962C8B-B14F-4D97-AF65-F5344CB8AC3E}">
        <p14:creationId xmlns:p14="http://schemas.microsoft.com/office/powerpoint/2010/main" val="203561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xmlns="" id="{CA72D86A-F633-462D-9283-E0898197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653" y="0"/>
            <a:ext cx="4834969" cy="1117314"/>
          </a:xfrm>
        </p:spPr>
        <p:txBody>
          <a:bodyPr/>
          <a:lstStyle/>
          <a:p>
            <a:pPr algn="ctr"/>
            <a:r>
              <a:rPr lang="en-US" sz="2400" b="1">
                <a:latin typeface="+mn-lt"/>
                <a:ea typeface="+mn-ea"/>
                <a:cs typeface="Arial" panose="020B0604020202020204" pitchFamily="34" charset="0"/>
              </a:rPr>
              <a:t>What to Expect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B82ECAC8-2496-48AF-916A-B000794A7B4B}"/>
              </a:ext>
            </a:extLst>
          </p:cNvPr>
          <p:cNvSpPr txBox="1">
            <a:spLocks/>
          </p:cNvSpPr>
          <p:nvPr/>
        </p:nvSpPr>
        <p:spPr>
          <a:xfrm>
            <a:off x="701964" y="757382"/>
            <a:ext cx="5211156" cy="4662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romanUcPeriod"/>
              <a:defRPr/>
            </a:pPr>
            <a:r>
              <a:rPr lang="en-US" sz="1900" dirty="0" smtClean="0">
                <a:solidFill>
                  <a:prstClr val="black"/>
                </a:solidFill>
              </a:rPr>
              <a:t>Case presentation #1 – Benjamin Goodman, MD</a:t>
            </a:r>
            <a:endParaRPr lang="en-US" sz="1900" dirty="0">
              <a:solidFill>
                <a:prstClr val="black"/>
              </a:solidFill>
            </a:endParaRP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Case </a:t>
            </a:r>
            <a:r>
              <a:rPr lang="en-US" sz="2000" dirty="0">
                <a:solidFill>
                  <a:prstClr val="black"/>
                </a:solidFill>
              </a:rPr>
              <a:t>summary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Clarifying questions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Recommendations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</a:t>
            </a:r>
          </a:p>
          <a:p>
            <a:pPr marL="571500" lvl="2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50" indent="-400050"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Didactic Presentation</a:t>
            </a:r>
          </a:p>
          <a:p>
            <a:pP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Issues in Sickle Cell Transition</a:t>
            </a:r>
          </a:p>
          <a:p>
            <a:pPr lvl="1">
              <a:defRPr/>
            </a:pPr>
            <a:r>
              <a:rPr lang="en-US" sz="2000" baseline="0" dirty="0" smtClean="0">
                <a:solidFill>
                  <a:prstClr val="black"/>
                </a:solidFill>
                <a:latin typeface="Calibri" panose="020F0502020204030204"/>
              </a:rPr>
              <a:t>Presenter: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India Y </a:t>
            </a:r>
            <a:r>
              <a:rPr lang="en-US" sz="2000" dirty="0" err="1" smtClean="0">
                <a:solidFill>
                  <a:prstClr val="black"/>
                </a:solidFill>
                <a:latin typeface="Calibri" panose="020F0502020204030204"/>
              </a:rPr>
              <a:t>Sisler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, MD </a:t>
            </a:r>
          </a:p>
          <a:p>
            <a:pPr lvl="1"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lvl="0" indent="-514350">
              <a:buFont typeface="+mj-lt"/>
              <a:buAutoNum type="romanUcPeriod" startAt="3"/>
              <a:defRPr/>
            </a:pPr>
            <a:r>
              <a:rPr lang="en-US" sz="2000" dirty="0">
                <a:solidFill>
                  <a:prstClr val="black"/>
                </a:solidFill>
              </a:rPr>
              <a:t>Case presentation </a:t>
            </a:r>
            <a:r>
              <a:rPr lang="en-US" sz="2000" dirty="0" smtClean="0">
                <a:solidFill>
                  <a:prstClr val="black"/>
                </a:solidFill>
              </a:rPr>
              <a:t>#2 – Bradley Rolfe, MD</a:t>
            </a:r>
            <a:endParaRPr lang="en-US" sz="2000" dirty="0">
              <a:solidFill>
                <a:prstClr val="black"/>
              </a:solidFill>
            </a:endParaRP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Case summary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Clarifying questions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Recommendations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Recap</a:t>
            </a:r>
          </a:p>
          <a:p>
            <a:pP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and questions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CE47F4-F3C1-4EB4-9514-27D28DFE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02" y="2101080"/>
            <a:ext cx="4751875" cy="2036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ACDA6E-5AAD-4DA5-8734-9710E053E0F0}"/>
              </a:ext>
            </a:extLst>
          </p:cNvPr>
          <p:cNvSpPr txBox="1"/>
          <p:nvPr/>
        </p:nvSpPr>
        <p:spPr>
          <a:xfrm>
            <a:off x="7074155" y="4399643"/>
            <a:ext cx="2806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Lets get started!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Presentation #1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6">
            <a:extLst>
              <a:ext uri="{FF2B5EF4-FFF2-40B4-BE49-F238E27FC236}">
                <a16:creationId xmlns:a16="http://schemas.microsoft.com/office/drawing/2014/main" xmlns="" id="{D0A62B7D-BF27-43AC-B343-748FCAC2B6B5}"/>
              </a:ext>
            </a:extLst>
          </p:cNvPr>
          <p:cNvSpPr/>
          <p:nvPr/>
        </p:nvSpPr>
        <p:spPr>
          <a:xfrm>
            <a:off x="10020869" y="499980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Case Presentation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5666" y="1825625"/>
            <a:ext cx="7293366" cy="4351338"/>
          </a:xfrm>
        </p:spPr>
        <p:txBody>
          <a:bodyPr/>
          <a:lstStyle/>
          <a:p>
            <a:r>
              <a:rPr lang="en-US" dirty="0" smtClean="0"/>
              <a:t>12:50PM to 1:15pm </a:t>
            </a:r>
            <a:r>
              <a:rPr lang="en-US" dirty="0"/>
              <a:t>[</a:t>
            </a:r>
            <a:r>
              <a:rPr lang="en-US" dirty="0" smtClean="0"/>
              <a:t>25 </a:t>
            </a:r>
            <a:r>
              <a:rPr lang="en-US" dirty="0"/>
              <a:t>min]</a:t>
            </a:r>
          </a:p>
          <a:p>
            <a:pPr lvl="1"/>
            <a:r>
              <a:rPr lang="en-US" dirty="0"/>
              <a:t>Presentation: </a:t>
            </a:r>
            <a:r>
              <a:rPr lang="en-US" dirty="0" smtClean="0"/>
              <a:t>(5 min) </a:t>
            </a:r>
          </a:p>
          <a:p>
            <a:pPr lvl="1"/>
            <a:r>
              <a:rPr lang="en-US" dirty="0" smtClean="0"/>
              <a:t>Case summary: Clinical Hub Lead(5 min)</a:t>
            </a:r>
            <a:endParaRPr lang="en-US" dirty="0"/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questions- Spokes (participants) </a:t>
            </a:r>
            <a:r>
              <a:rPr lang="en-US" dirty="0" smtClean="0"/>
              <a:t>4 </a:t>
            </a:r>
            <a:r>
              <a:rPr lang="en-US" dirty="0"/>
              <a:t>min: </a:t>
            </a:r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 – Hub </a:t>
            </a:r>
            <a:r>
              <a:rPr lang="en-US" dirty="0" smtClean="0"/>
              <a:t>(4 min): </a:t>
            </a:r>
            <a:endParaRPr lang="en-US" dirty="0"/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Spokes (participants) 2 min: 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Hub </a:t>
            </a:r>
            <a:r>
              <a:rPr lang="en-US" dirty="0" smtClean="0"/>
              <a:t>(2 min): </a:t>
            </a:r>
            <a:endParaRPr lang="en-US" dirty="0"/>
          </a:p>
          <a:p>
            <a:pPr lvl="1"/>
            <a:r>
              <a:rPr lang="en-US" dirty="0" smtClean="0"/>
              <a:t> Recap Case /Recommendations- </a:t>
            </a:r>
            <a:r>
              <a:rPr lang="en-US" dirty="0"/>
              <a:t>Hub </a:t>
            </a:r>
            <a:r>
              <a:rPr lang="en-US" dirty="0" smtClean="0"/>
              <a:t>(3 min):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591819E2EF745ADE5B7D31BD3DA2E" ma:contentTypeVersion="4" ma:contentTypeDescription="Create a new document." ma:contentTypeScope="" ma:versionID="00783e2bbccc45c960ba78272b920297">
  <xsd:schema xmlns:xsd="http://www.w3.org/2001/XMLSchema" xmlns:xs="http://www.w3.org/2001/XMLSchema" xmlns:p="http://schemas.microsoft.com/office/2006/metadata/properties" xmlns:ns2="0c219b54-2bb0-45e5-a244-578aeb437789" targetNamespace="http://schemas.microsoft.com/office/2006/metadata/properties" ma:root="true" ma:fieldsID="e601376385fc7527f5b200b1fddf4313" ns2:_="">
    <xsd:import namespace="0c219b54-2bb0-45e5-a244-578aeb4377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19b54-2bb0-45e5-a244-578aeb437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A920C-CC8F-417A-9DAB-0EF30ABDAF10}">
  <ds:schemaRefs>
    <ds:schemaRef ds:uri="0c219b54-2bb0-45e5-a244-578aeb4377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5E5D92-8B79-47E2-8626-D545BB193CF9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0c219b54-2bb0-45e5-a244-578aeb437789"/>
  </ds:schemaRefs>
</ds:datastoreItem>
</file>

<file path=customXml/itemProps3.xml><?xml version="1.0" encoding="utf-8"?>
<ds:datastoreItem xmlns:ds="http://schemas.openxmlformats.org/officeDocument/2006/customXml" ds:itemID="{983B52B5-979D-486B-B1AE-670B5D0412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1156</Words>
  <Application>Microsoft Office PowerPoint</Application>
  <PresentationFormat>Widescreen</PresentationFormat>
  <Paragraphs>269</Paragraphs>
  <Slides>46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1_Office Theme</vt:lpstr>
      <vt:lpstr>Acrobat Document</vt:lpstr>
      <vt:lpstr>Virginia Sickle Cell Disease ECHO* Clinic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Spoke/ Participant Introduction</vt:lpstr>
      <vt:lpstr>What to Expect</vt:lpstr>
      <vt:lpstr>   Case Presentation #1 </vt:lpstr>
      <vt:lpstr>PowerPoint Presentation</vt:lpstr>
      <vt:lpstr>   Didactic Presentation </vt:lpstr>
      <vt:lpstr>PowerPoint Presentation</vt:lpstr>
      <vt:lpstr>Overview</vt:lpstr>
      <vt:lpstr>The Last 100 Years</vt:lpstr>
      <vt:lpstr>Life Expectancy</vt:lpstr>
      <vt:lpstr>Mortality</vt:lpstr>
      <vt:lpstr>Survival to Adulthood</vt:lpstr>
      <vt:lpstr>Survival to Adulthood</vt:lpstr>
      <vt:lpstr>Mortality</vt:lpstr>
      <vt:lpstr>Mortality</vt:lpstr>
      <vt:lpstr>Adolescents and Young Adults</vt:lpstr>
      <vt:lpstr>Pain</vt:lpstr>
      <vt:lpstr>Stroke</vt:lpstr>
      <vt:lpstr>Emergency Room Utilization</vt:lpstr>
      <vt:lpstr>Emergency Room Utilization</vt:lpstr>
      <vt:lpstr>Disease Severity</vt:lpstr>
      <vt:lpstr>Disease Severity</vt:lpstr>
      <vt:lpstr>What is Transition?</vt:lpstr>
      <vt:lpstr>AAP Principles of Transition</vt:lpstr>
      <vt:lpstr>AAP Principles of Transition</vt:lpstr>
      <vt:lpstr>Got Transition?</vt:lpstr>
      <vt:lpstr>Got Transition?</vt:lpstr>
      <vt:lpstr>Transition at CHoR</vt:lpstr>
      <vt:lpstr>Transition at CHoR</vt:lpstr>
      <vt:lpstr>Transition at CHoR</vt:lpstr>
      <vt:lpstr>Transition at CHoR</vt:lpstr>
      <vt:lpstr>PowerPoint Presentation</vt:lpstr>
      <vt:lpstr>Transition Outcomes</vt:lpstr>
      <vt:lpstr>Transition at VCU</vt:lpstr>
      <vt:lpstr>   Case Presentation #2 </vt:lpstr>
      <vt:lpstr>PowerPoint Presentation</vt:lpstr>
      <vt:lpstr>Case Studies</vt:lpstr>
      <vt:lpstr> Feedback</vt:lpstr>
      <vt:lpstr> Claim Your CME’s</vt:lpstr>
      <vt:lpstr> Access Your Evaluation and Claim Your CME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Opioid Addiction ECHO* Clinic</dc:title>
  <dc:creator>Bhaktiben A Dave</dc:creator>
  <cp:lastModifiedBy>Daniel M Sop</cp:lastModifiedBy>
  <cp:revision>29</cp:revision>
  <dcterms:created xsi:type="dcterms:W3CDTF">2018-11-20T19:14:42Z</dcterms:created>
  <dcterms:modified xsi:type="dcterms:W3CDTF">2019-03-05T19:10:27Z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0x010100F9B591819E2EF745ADE5B7D31BD3DA2E</vt:lpwstr>
  </property>
</Properties>
</file>