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42"/>
  </p:notesMasterIdLst>
  <p:sldIdLst>
    <p:sldId id="256" r:id="rId6"/>
    <p:sldId id="541" r:id="rId7"/>
    <p:sldId id="542" r:id="rId8"/>
    <p:sldId id="543" r:id="rId9"/>
    <p:sldId id="451" r:id="rId10"/>
    <p:sldId id="354" r:id="rId11"/>
    <p:sldId id="529" r:id="rId12"/>
    <p:sldId id="357" r:id="rId13"/>
    <p:sldId id="509" r:id="rId14"/>
    <p:sldId id="546" r:id="rId15"/>
    <p:sldId id="544" r:id="rId16"/>
    <p:sldId id="551" r:id="rId17"/>
    <p:sldId id="552" r:id="rId18"/>
    <p:sldId id="553" r:id="rId19"/>
    <p:sldId id="554" r:id="rId20"/>
    <p:sldId id="555" r:id="rId21"/>
    <p:sldId id="556" r:id="rId22"/>
    <p:sldId id="557" r:id="rId23"/>
    <p:sldId id="558" r:id="rId24"/>
    <p:sldId id="559" r:id="rId25"/>
    <p:sldId id="560" r:id="rId26"/>
    <p:sldId id="561" r:id="rId27"/>
    <p:sldId id="562" r:id="rId28"/>
    <p:sldId id="563" r:id="rId29"/>
    <p:sldId id="564" r:id="rId30"/>
    <p:sldId id="565" r:id="rId31"/>
    <p:sldId id="566" r:id="rId32"/>
    <p:sldId id="567" r:id="rId33"/>
    <p:sldId id="568" r:id="rId34"/>
    <p:sldId id="547" r:id="rId35"/>
    <p:sldId id="545" r:id="rId36"/>
    <p:sldId id="548" r:id="rId37"/>
    <p:sldId id="549" r:id="rId38"/>
    <p:sldId id="550" r:id="rId39"/>
    <p:sldId id="525" r:id="rId40"/>
    <p:sldId id="50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9-04-09T16:53:24.6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143 550 0,'23'0'718,"0"0"-608,0 0 46,0 0-93,0 0 30,0 0 64,0 0-111,0 0 33,0 0-64,1 0 32,-1 0 78,0 0-109,0 0 46,0 0 1,0 0-16,0 0 15,0 0 63,0 0-94,0 0 1,0 0-1,1 0 0,-1 0 32,0 0-63,0 0 203,0 0-141,0 0-15,0 0 0,0 0-16,23 0 32,-23 0-16,24 0-1,-24 0 1,0 0 0,0 0-16,0 0 16,23 0 47,-23-23-63,0 23 63,0 0-63,1 0-15,-1 0 46,0 0-30,0 0-1,0 0 31,0 0-46,0 0 31,0 0-31,0 0 15,0 0 31,0 0-30,1 0-1,-1 0 16,0 0 0,0 0-16,0 0 31,0 0-30,0 0-1,0 0 47,0 0-31,0-23 31,0 23-31,-23-23-16,24 23-15,-24-23-16,0 0 62,23 23-46,-23-23-16,0 0 62,0-24 32,0 24-63,0-23 16,0 23 31,-23 0-15,23 0-48,-24 0 17,1 0 15,0 0-1,23-1-14,-23 24 15,0-23-1,0 23-30,0-23 31,0 23 0,0 0-16,-23-23-15,22 23 31,1 0-32,0 0 1,0 0-1,0 0 1,0 0 0,0 0 15,0 0-15,0 0-1,0 0-15,0 0 16,-1 0-1,1 0 1,0 0-16,0 0 31,-23 0 1,23 0-1,-23 0 0,23 0 0,0 0 1,-1 0-17,1 0 1,0 0 15,0 0-15,-23 0 15,23 0 0,0-23-15,0 23 15,0 0-15,0 0 15,-1 0-31,1 0 16,0 0 15,0 0-16,0 0 1,0 0 0,0 0-1,0 0 1,0 0 15,0 0-15,0 0-1,-1 0 1,1 0 0,0 0 31,0 0-47,0 0 31,-23 0 0,23 0 0,0 0 1,0 23-17,0-23 48,23 23-48,-24 0 17,24 0 30,-23-23-46,0 24-1,0-1 48,23 0-63,0 0 62,0 0-30,0 0-1,-23-23 0,23 23 16,0 0-31,0 0 46,0 0-31,0 0 1,0 1 14,0-1 1,0 0-31,0 0 0,23-23 15,-23 23 47,0 0-47,23 0 16,0-23 141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A37A7-AE3C-4940-8011-367DE3AE2939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7E467-3E0A-4F23-A857-BF0CCA0EC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1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A27AF071-7A7C-4D30-98B6-FBEAC826B92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7259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A27AF071-7A7C-4D30-98B6-FBEAC826B92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61783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D828CF-E306-4D86-A3B6-6FFB0352A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F9776D2-520F-4540-9C68-436D5CD0D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373B0A-B9CD-4318-AB8D-D107EA17E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779-FE70-4AAE-94E8-381D2341D6D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C421AC-6A9F-4A42-A5E9-DDCC836E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691ECC-0724-4833-8D51-326ACC974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1D15-72D3-4FAD-86A7-61D8E922085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1DDA0FC-3DCD-4F46-91C1-6DC32FA4FC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6174" y="67057"/>
            <a:ext cx="1560711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72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CED98E-D730-4729-B37A-44E50A04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2CACE38-99A1-48DF-94D5-C0860E215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72CAC3-3DBF-411E-89F0-4B433DCAD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779-FE70-4AAE-94E8-381D2341D6D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8E2857-7A1B-4E0F-B0A2-68F7D4E8D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E42B82-4615-485B-852F-0D6235524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1D15-72D3-4FAD-86A7-61D8E922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0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4D71F10-1E5D-484B-9EDA-C09658725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69F9101-0A4E-4040-8725-793A30746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BD1FD7-794D-4D97-9AFF-FE2BF67BF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779-FE70-4AAE-94E8-381D2341D6D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3F14C1-0828-43C6-AA57-2909B7E5C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2B0327-9C9C-48F5-A439-19FC214E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1D15-72D3-4FAD-86A7-61D8E922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5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1E01-3743-48C2-9453-1CB9269A1C7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647B-4141-4C5C-BC9C-359265C709E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37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1E01-3743-48C2-9453-1CB9269A1C7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647B-4141-4C5C-BC9C-359265C70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51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1E01-3743-48C2-9453-1CB9269A1C7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647B-4141-4C5C-BC9C-359265C709E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271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1E01-3743-48C2-9453-1CB9269A1C7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647B-4141-4C5C-BC9C-359265C70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39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1E01-3743-48C2-9453-1CB9269A1C7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647B-4141-4C5C-BC9C-359265C70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08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1E01-3743-48C2-9453-1CB9269A1C7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647B-4141-4C5C-BC9C-359265C70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40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1E01-3743-48C2-9453-1CB9269A1C7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647B-4141-4C5C-BC9C-359265C70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39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A881E01-3743-48C2-9453-1CB9269A1C7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E7647B-4141-4C5C-BC9C-359265C709EA}" type="slidenum">
              <a:rPr lang="en-US" smtClean="0">
                <a:solidFill>
                  <a:srgbClr val="637052"/>
                </a:solidFill>
              </a:rPr>
              <a:pPr/>
              <a:t>‹#›</a:t>
            </a:fld>
            <a:endParaRPr 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15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3D9500-93F4-456B-B68F-9C60D7792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664FBD-006F-4122-8643-EED5B1C56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F9B707-E0A4-463D-8AAA-1878E822F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779-FE70-4AAE-94E8-381D2341D6D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C0F737-D35F-44E2-94C9-E57AB6306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745B2D-640A-488E-A3E5-E2F196A96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1D15-72D3-4FAD-86A7-61D8E922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01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1E01-3743-48C2-9453-1CB9269A1C7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647B-4141-4C5C-BC9C-359265C70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35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1E01-3743-48C2-9453-1CB9269A1C7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647B-4141-4C5C-BC9C-359265C70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3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1E01-3743-48C2-9453-1CB9269A1C7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647B-4141-4C5C-BC9C-359265C70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1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361253-3132-4AD7-8450-C92DC72EE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DAF1C70-48BD-43A5-9BFE-4B4EBAEBC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15372E-5FB4-4490-9F18-E5C9D43E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779-FE70-4AAE-94E8-381D2341D6D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9606FE-037B-4C4E-B133-F0FBC753C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18174C-41D4-496B-8486-54DA0593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1D15-72D3-4FAD-86A7-61D8E922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2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C8D8B7-16AB-4A11-9CA5-688588D3D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24BDFD-ADFB-48AB-B1E1-082269137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276E18-5B01-4A4E-9E28-67F2A5DFA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7BBE2C-8036-4FCB-99A1-F3A12527A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779-FE70-4AAE-94E8-381D2341D6D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DC3F02D-EEC6-4094-8575-AD94D78B9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06355C-A19A-428E-BF58-6FB0FB14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1D15-72D3-4FAD-86A7-61D8E922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DF2AF9-477E-4C4C-9711-20CADDF41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36EEB90-1536-4B47-8BE9-C58135ADE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A7CDF32-5EC6-4B8E-A9D8-611049EA8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B619AB1-21E0-47A1-9FF9-7CF0908A7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C19293C-3113-417B-8030-21FC6161B4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BA96DDD-9C12-4A2D-8F26-36FF31B99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779-FE70-4AAE-94E8-381D2341D6D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67334EE-6271-474A-94A3-8B21CB4FF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860D826-880F-4E8D-82CD-12E470BC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1D15-72D3-4FAD-86A7-61D8E922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3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684969-E2B8-480C-8018-C155CBAAA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E0AAF28-6074-4868-954B-D5A113343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779-FE70-4AAE-94E8-381D2341D6D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967F1F9-27B6-423B-96B4-C23E1C3D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AF62414-7A9D-4D97-91A4-A6F3F1645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1D15-72D3-4FAD-86A7-61D8E922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0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BF89BB5-84F3-4862-BFD9-24AEEC319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779-FE70-4AAE-94E8-381D2341D6D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421AE38-6D85-4EC3-A14B-B0672D1B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88A2D1A-D74D-4168-9778-73446F6C9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1D15-72D3-4FAD-86A7-61D8E922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7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D3245F-B6D7-4B66-9E96-EB08AB547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DBDF37-10BB-4FF3-AC71-8BBB110C5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3C2F9C1-998D-4F16-BE97-21A0EB43B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339FC90-5D11-4BF8-93EC-5D0151346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779-FE70-4AAE-94E8-381D2341D6D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AF438F1-565B-486D-A402-1D42FB9F6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66656EA-6D37-4C73-BE58-5AB8C70B6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1D15-72D3-4FAD-86A7-61D8E922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9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3F038B-0EEA-4996-AF8A-D2616CFC2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CABD68A-CBDE-45D7-891F-607E15184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7646018-32DA-4ECF-8FDC-AB095A91B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21E5AD8-0F2E-4B51-BF3D-2FE66A8F7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779-FE70-4AAE-94E8-381D2341D6D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B900B2B-14CE-49C8-8DD1-485E7281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ED5122-67DD-4B03-A9A6-465713813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1D15-72D3-4FAD-86A7-61D8E922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2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0264A0F-8B8D-4FC4-8FD2-2ABE78CE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BEF0CF0-4D18-4BFF-A567-B9498527A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662C41-ADDF-4BED-826D-D9BF54C125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AA779-FE70-4AAE-94E8-381D2341D6D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473292-ED51-4FF3-8E4C-675E33751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17DB6A-12C6-4288-9EB0-1FF34E53B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91D15-72D3-4FAD-86A7-61D8E922085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1A08390-207A-4CCC-B327-0FCAC1D6BBE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666582"/>
            <a:ext cx="7419975" cy="1200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6C9AEE5-0F25-4CED-9F9F-893E19D7CF5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526174" y="67057"/>
            <a:ext cx="1560711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2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2A881E01-3743-48C2-9453-1CB9269A1C79}" type="datetimeFigureOut">
              <a:rPr lang="en-US" smtClean="0"/>
              <a:pPr defTabSz="45720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BDE7647B-4141-4C5C-BC9C-359265C709EA}" type="slidenum">
              <a:rPr lang="en-US" smtClean="0"/>
              <a:pPr defTabSz="45720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47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SickleCellDiseaseCasePresentat_2019-04-10_1018_yang.pdf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file:///\\rams.adp.vcu.edu\SOM\Shares\IM%20General%20Medicine\Sickle%20Cell%20Disease%20Program\Sickle%20Cell%20Disease%20Program%20-%20Studies\Project%20ECHO\Case%20Presentations\04_10_2019\SickleCellDiseaseCasePresentat_2019-04-10_1018_yang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SickleCellDiseaseCasePresentat_2019-04-10_1020_Rivenbark.pdf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emf"/><Relationship Id="rId4" Type="http://schemas.openxmlformats.org/officeDocument/2006/relationships/oleObject" Target="file:///\\rams.adp.vcu.edu\SOM\Shares\IM%20General%20Medicine\Sickle%20Cell%20Disease%20Program\Sickle%20Cell%20Disease%20Program%20-%20Studies\Project%20ECHO\Case%20Presentations\04_10_2019\SickleCellDiseaseCasePresentat_2019-04-10_1020_Rivenbark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4F06D6B-8B51-4539-9B49-C6AA0EE91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6582"/>
            <a:ext cx="7419975" cy="12001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6B6D6E7D-D3E1-438C-9443-5FB2F0BC2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917" y="1025594"/>
            <a:ext cx="10532165" cy="2387600"/>
          </a:xfrm>
        </p:spPr>
        <p:txBody>
          <a:bodyPr>
            <a:normAutofit/>
          </a:bodyPr>
          <a:lstStyle/>
          <a:p>
            <a:r>
              <a:rPr lang="en-US" sz="4800" dirty="0"/>
              <a:t>Virginia </a:t>
            </a:r>
            <a:r>
              <a:rPr lang="en-US" sz="4800" dirty="0" smtClean="0"/>
              <a:t>Sickle Cell Disease </a:t>
            </a:r>
            <a:r>
              <a:rPr lang="en-US" sz="4800" dirty="0"/>
              <a:t>ECHO*</a:t>
            </a:r>
            <a:r>
              <a:rPr lang="en-US" sz="2000" dirty="0"/>
              <a:t> </a:t>
            </a:r>
            <a:r>
              <a:rPr lang="en-US" sz="4800" dirty="0"/>
              <a:t>Clinic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8566D0EB-92A0-460A-8554-D33076672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94086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 smtClean="0"/>
              <a:t>April 10</a:t>
            </a:r>
            <a:r>
              <a:rPr lang="en-US" baseline="30000" dirty="0" smtClean="0"/>
              <a:t>th</a:t>
            </a:r>
            <a:r>
              <a:rPr lang="en-US" dirty="0" smtClean="0"/>
              <a:t>, 2019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9C27AC2-E606-463D-A649-5F5163717B6A}"/>
              </a:ext>
            </a:extLst>
          </p:cNvPr>
          <p:cNvSpPr txBox="1"/>
          <p:nvPr/>
        </p:nvSpPr>
        <p:spPr>
          <a:xfrm>
            <a:off x="3166777" y="4668846"/>
            <a:ext cx="6543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*ECHO: Extension of Community Healthcare Outcomes</a:t>
            </a:r>
          </a:p>
        </p:txBody>
      </p:sp>
    </p:spTree>
    <p:extLst>
      <p:ext uri="{BB962C8B-B14F-4D97-AF65-F5344CB8AC3E}">
        <p14:creationId xmlns:p14="http://schemas.microsoft.com/office/powerpoint/2010/main" val="400345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388800"/>
              </p:ext>
            </p:extLst>
          </p:nvPr>
        </p:nvGraphicFramePr>
        <p:xfrm>
          <a:off x="4181475" y="719138"/>
          <a:ext cx="38290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4" imgW="5667260" imgH="8019940" progId="Acrobat.Document.2017">
                  <p:link updateAutomatic="1"/>
                </p:oleObj>
              </mc:Choice>
              <mc:Fallback>
                <p:oleObj name="Acrobat Document" r:id="rId4" imgW="5667260" imgH="8019940" progId="Acrobat.Document.201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1475" y="719138"/>
                        <a:ext cx="38290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98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</a:t>
            </a:r>
            <a:r>
              <a:rPr lang="en-US" dirty="0" smtClean="0"/>
              <a:t>Didactic Presentation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4972B76-FDC1-4474-AFF2-79A9A8F6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04" y="2539592"/>
            <a:ext cx="1816528" cy="177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5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xmlns="" id="{FBDCECDC-EEE3-4128-AA5E-82A8C0879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FBE73B-72A2-4F0B-82A7-A0A9D8877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032872"/>
          </a:xfrm>
        </p:spPr>
        <p:txBody>
          <a:bodyPr>
            <a:normAutofit fontScale="90000"/>
          </a:bodyPr>
          <a:lstStyle/>
          <a:p>
            <a:r>
              <a:rPr lang="en-US" sz="7400" dirty="0"/>
              <a:t>Safe Outpatient Management of Sickle Cell Disease Related Chronic Pain 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xmlns="" id="{4260EDE0-989C-4E16-AF94-F652294D82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F0E5265-00E2-442D-8CC5-3FC98F44E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sz="1500">
                <a:solidFill>
                  <a:srgbClr val="FFFFFF"/>
                </a:solidFill>
              </a:rPr>
              <a:t>Thokozeni Lipato, MD</a:t>
            </a:r>
          </a:p>
          <a:p>
            <a:r>
              <a:rPr lang="en-US" sz="1500">
                <a:solidFill>
                  <a:srgbClr val="FFFFFF"/>
                </a:solidFill>
              </a:rPr>
              <a:t>Assistant Professor, General Internal Medicine</a:t>
            </a:r>
          </a:p>
          <a:p>
            <a:r>
              <a:rPr lang="en-US" sz="1500">
                <a:solidFill>
                  <a:srgbClr val="FFFFFF"/>
                </a:solidFill>
              </a:rPr>
              <a:t>Virginia Commonwealth University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xmlns="" id="{1F3985C0-E548-44D2-B30E-F3E42DADE1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04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08D175-794E-425E-8BFC-691A000C9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701BD7-AB3A-4AA0-8F54-FE026484E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1. Identify best opioid misuse/abuse screening tools to use </a:t>
            </a:r>
            <a:r>
              <a:rPr lang="en-US" dirty="0" smtClean="0"/>
              <a:t>for the management of chronic Sickle Cell Disease (SCD) pain</a:t>
            </a:r>
            <a:endParaRPr lang="en-US" dirty="0"/>
          </a:p>
          <a:p>
            <a:endParaRPr lang="en-US" dirty="0"/>
          </a:p>
          <a:p>
            <a:r>
              <a:rPr lang="en-US" dirty="0"/>
              <a:t>2. </a:t>
            </a:r>
            <a:r>
              <a:rPr lang="en-US" dirty="0" smtClean="0"/>
              <a:t>Determine whether or not chronic opioid therapy (COT) </a:t>
            </a:r>
            <a:r>
              <a:rPr lang="en-US" dirty="0"/>
              <a:t>is successful </a:t>
            </a:r>
            <a:r>
              <a:rPr lang="en-US" dirty="0" smtClean="0"/>
              <a:t>in the management of chronic SCD pain</a:t>
            </a:r>
            <a:endParaRPr lang="en-US" dirty="0"/>
          </a:p>
          <a:p>
            <a:endParaRPr lang="en-US" dirty="0"/>
          </a:p>
          <a:p>
            <a:r>
              <a:rPr lang="en-US" dirty="0"/>
              <a:t>3. Discuss what can be done for patients with chronic SCD pain who are not stable on COT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16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5A0345-10AE-4CA7-915C-C43660C4C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Assessment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B83B3E-6DAD-4AB6-BC68-32A8EE36D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Clear consensus</a:t>
            </a:r>
          </a:p>
          <a:p>
            <a:pPr lvl="1"/>
            <a:r>
              <a:rPr lang="en-US" dirty="0"/>
              <a:t>Prior to initiating opioids for chronic pain assess for the risk of opioid abuse</a:t>
            </a:r>
          </a:p>
          <a:p>
            <a:pPr lvl="1"/>
            <a:r>
              <a:rPr lang="en-US" dirty="0"/>
              <a:t>Reassess regularly for aberrant-drug related behavior after initiating chronic opioid therapy</a:t>
            </a:r>
          </a:p>
          <a:p>
            <a:r>
              <a:rPr lang="en-US" dirty="0"/>
              <a:t>No consensus on which assessment tool to use</a:t>
            </a:r>
          </a:p>
        </p:txBody>
      </p:sp>
    </p:spTree>
    <p:extLst>
      <p:ext uri="{BB962C8B-B14F-4D97-AF65-F5344CB8AC3E}">
        <p14:creationId xmlns:p14="http://schemas.microsoft.com/office/powerpoint/2010/main" val="364098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2579DAE-C141-48DB-810E-C070C30081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2FD90C3-6350-4D5B-9738-6E94EDF30F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1497DE5-0939-4D1D-9350-0C5E1B209C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CCC70ED-6C63-4537-B7EB-51990D6C0A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6E24C1-2968-40DC-A36E-F6B85F0F07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6A7A6FA4-DFC1-4E5C-93B0-C59D28C0B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54" y="935128"/>
            <a:ext cx="10337292" cy="498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5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44CC594A-A820-450F-B363-C19201FCFE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9FAB3DA-E9ED-4574-ABCC-378BC0FF1B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416BBADD-2833-4E75-A1DD-D194310B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349136"/>
            <a:ext cx="3084844" cy="56401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SOAPP-R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24 item tool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Can be used to distinguish between </a:t>
            </a:r>
            <a:r>
              <a:rPr lang="en-US" dirty="0" smtClean="0"/>
              <a:t>low, moderate </a:t>
            </a:r>
            <a:r>
              <a:rPr lang="en-US" dirty="0"/>
              <a:t>and high-risk </a:t>
            </a:r>
            <a:r>
              <a:rPr lang="en-US" dirty="0" smtClean="0"/>
              <a:t>groups</a:t>
            </a:r>
            <a:endParaRPr lang="en-US" dirty="0">
              <a:solidFill>
                <a:srgbClr val="FFFFFF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1200" dirty="0" smtClean="0"/>
          </a:p>
          <a:p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3B8D6B0-55D6-48DC-86D8-FD95D5F118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25F68864-12DA-4397-9B7F-F46F61554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563" y="1996750"/>
            <a:ext cx="7853267" cy="37695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3A6331F-ED89-4AED-B1FD-F28EF2CCB655}"/>
              </a:ext>
            </a:extLst>
          </p:cNvPr>
          <p:cNvSpPr/>
          <p:nvPr/>
        </p:nvSpPr>
        <p:spPr>
          <a:xfrm>
            <a:off x="4848808" y="4453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en-US" dirty="0">
                <a:solidFill>
                  <a:srgbClr val="000000"/>
                </a:solidFill>
              </a:rPr>
              <a:t>A systemic review of validated risk measurement tools. British Journal of </a:t>
            </a:r>
            <a:r>
              <a:rPr lang="en-US" dirty="0" err="1">
                <a:solidFill>
                  <a:srgbClr val="000000"/>
                </a:solidFill>
              </a:rPr>
              <a:t>Anaesthesia</a:t>
            </a:r>
            <a:r>
              <a:rPr lang="en-US" dirty="0">
                <a:solidFill>
                  <a:srgbClr val="000000"/>
                </a:solidFill>
              </a:rPr>
              <a:t>, 119 (6): 1092–109 (2017)</a:t>
            </a:r>
          </a:p>
        </p:txBody>
      </p:sp>
    </p:spTree>
    <p:extLst>
      <p:ext uri="{BB962C8B-B14F-4D97-AF65-F5344CB8AC3E}">
        <p14:creationId xmlns:p14="http://schemas.microsoft.com/office/powerpoint/2010/main" val="6045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44CC594A-A820-450F-B363-C19201FCFE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9FAB3DA-E9ED-4574-ABCC-378BC0FF1B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AE3F4606-FAB0-4FA5-9709-F21C2439C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438539"/>
            <a:ext cx="3909741" cy="5206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COMM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17-item tool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Best </a:t>
            </a:r>
            <a:r>
              <a:rPr lang="en-US" dirty="0"/>
              <a:t>tool to screen for current misuse of opioids.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Use for regular </a:t>
            </a:r>
            <a:r>
              <a:rPr lang="en-US" dirty="0"/>
              <a:t>monitoring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PMQ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26-item tool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Evaluates </a:t>
            </a:r>
            <a:r>
              <a:rPr lang="en-US" dirty="0"/>
              <a:t>the risk of aberrant drug taking </a:t>
            </a:r>
            <a:r>
              <a:rPr lang="en-US" dirty="0" smtClean="0"/>
              <a:t>behavior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Can </a:t>
            </a:r>
            <a:r>
              <a:rPr lang="en-US" dirty="0"/>
              <a:t>be used to distinguish between low and high-risk groups.</a:t>
            </a: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3B8D6B0-55D6-48DC-86D8-FD95D5F118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E478D72C-47A2-444E-BE27-3666C2294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969" y="2220686"/>
            <a:ext cx="7950459" cy="38162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409A36-5CA9-45E2-8BF5-80D9F2F92E99}"/>
              </a:ext>
            </a:extLst>
          </p:cNvPr>
          <p:cNvSpPr/>
          <p:nvPr/>
        </p:nvSpPr>
        <p:spPr>
          <a:xfrm>
            <a:off x="4942114" y="3066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en-US" dirty="0">
                <a:solidFill>
                  <a:srgbClr val="000000"/>
                </a:solidFill>
              </a:rPr>
              <a:t>A systemic review of validated risk measurement tools. British Journal of </a:t>
            </a:r>
            <a:r>
              <a:rPr lang="en-US" dirty="0" err="1">
                <a:solidFill>
                  <a:srgbClr val="000000"/>
                </a:solidFill>
              </a:rPr>
              <a:t>Anaesthesia</a:t>
            </a:r>
            <a:r>
              <a:rPr lang="en-US" dirty="0">
                <a:solidFill>
                  <a:srgbClr val="000000"/>
                </a:solidFill>
              </a:rPr>
              <a:t>, 119 (6): 1092–109 (2017)</a:t>
            </a:r>
          </a:p>
        </p:txBody>
      </p:sp>
    </p:spTree>
    <p:extLst>
      <p:ext uri="{BB962C8B-B14F-4D97-AF65-F5344CB8AC3E}">
        <p14:creationId xmlns:p14="http://schemas.microsoft.com/office/powerpoint/2010/main" val="341844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5A0345-10AE-4CA7-915C-C43660C4C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02241"/>
            <a:ext cx="10058400" cy="91043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When is COT successful?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B83B3E-6DAD-4AB6-BC68-32A8EE36D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Intensity of Chronic Pain — The Wrong Metric</a:t>
            </a:r>
            <a:r>
              <a:rPr lang="en-US" dirty="0" smtClean="0"/>
              <a:t>?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 2015; 373:2098-2099</a:t>
            </a:r>
            <a:endParaRPr lang="en-US" i="1" dirty="0" smtClean="0"/>
          </a:p>
          <a:p>
            <a:r>
              <a:rPr lang="en-US" dirty="0" smtClean="0"/>
              <a:t>Assessing  pain-related functional impairment (Pre- and post- intervention)</a:t>
            </a:r>
          </a:p>
          <a:p>
            <a:r>
              <a:rPr lang="en-US" dirty="0" smtClean="0"/>
              <a:t>Treat to a pain level and functional goal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7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5A0345-10AE-4CA7-915C-C43660C4C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408" y="727178"/>
            <a:ext cx="10058400" cy="91043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Assessing disease related impairment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B83B3E-6DAD-4AB6-BC68-32A8EE36D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PROMIS</a:t>
            </a:r>
            <a:r>
              <a:rPr lang="en-US" baseline="30000" dirty="0"/>
              <a:t>®</a:t>
            </a:r>
            <a:r>
              <a:rPr lang="en-US" dirty="0"/>
              <a:t> (Patient-Reported Outcomes Measurement Information System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Person-centered measurement system</a:t>
            </a:r>
          </a:p>
          <a:p>
            <a:pPr lvl="1"/>
            <a:r>
              <a:rPr lang="en-US" dirty="0" smtClean="0"/>
              <a:t>Evaluates &amp; monitors </a:t>
            </a:r>
            <a:r>
              <a:rPr lang="en-US" dirty="0"/>
              <a:t>physical, mental, and social </a:t>
            </a:r>
            <a:r>
              <a:rPr lang="en-US" dirty="0" smtClean="0"/>
              <a:t>health.</a:t>
            </a:r>
          </a:p>
          <a:p>
            <a:pPr lvl="1"/>
            <a:r>
              <a:rPr lang="en-US" dirty="0" smtClean="0"/>
              <a:t>General </a:t>
            </a:r>
            <a:r>
              <a:rPr lang="en-US" dirty="0"/>
              <a:t>population </a:t>
            </a:r>
            <a:r>
              <a:rPr lang="en-US" dirty="0" smtClean="0"/>
              <a:t>&amp; with </a:t>
            </a:r>
            <a:r>
              <a:rPr lang="en-US" dirty="0"/>
              <a:t>individuals living with chronic </a:t>
            </a:r>
            <a:r>
              <a:rPr lang="en-US" dirty="0" smtClean="0"/>
              <a:t>conditions</a:t>
            </a:r>
          </a:p>
          <a:p>
            <a:pPr marL="201168" lvl="1" indent="0">
              <a:buNone/>
            </a:pPr>
            <a:endParaRPr lang="en-US" dirty="0"/>
          </a:p>
          <a:p>
            <a:r>
              <a:rPr lang="en-US" dirty="0"/>
              <a:t>ASCQ-Me</a:t>
            </a:r>
            <a:r>
              <a:rPr lang="en-US" baseline="30000" dirty="0"/>
              <a:t>® </a:t>
            </a:r>
            <a:r>
              <a:rPr lang="en-US" dirty="0"/>
              <a:t>(Adult Sickle Cell Quality of Life Measurement Information System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Patient-reported </a:t>
            </a:r>
            <a:r>
              <a:rPr lang="en-US" dirty="0"/>
              <a:t>outcome measurement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Evaluates &amp; monitors </a:t>
            </a:r>
            <a:r>
              <a:rPr lang="en-US" dirty="0"/>
              <a:t>the physical, mental, and social well-being of adults with sickle cell disease (SCD). 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58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Arrow 15">
            <a:extLst>
              <a:ext uri="{FF2B5EF4-FFF2-40B4-BE49-F238E27FC236}">
                <a16:creationId xmlns="" xmlns:a16="http://schemas.microsoft.com/office/drawing/2014/main" id="{9B4BCE90-8A9F-43D4-95E7-8C2FBABFEB88}"/>
              </a:ext>
            </a:extLst>
          </p:cNvPr>
          <p:cNvSpPr/>
          <p:nvPr/>
        </p:nvSpPr>
        <p:spPr>
          <a:xfrm>
            <a:off x="5098767" y="985370"/>
            <a:ext cx="1308614" cy="4027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2C59F96-09E1-4AA6-B76B-EA04DF6FFE24}"/>
              </a:ext>
            </a:extLst>
          </p:cNvPr>
          <p:cNvSpPr txBox="1"/>
          <p:nvPr/>
        </p:nvSpPr>
        <p:spPr>
          <a:xfrm>
            <a:off x="6369628" y="1019413"/>
            <a:ext cx="183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Rename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7D3E182-BD15-4A3F-A4F0-65308B16F071}"/>
              </a:ext>
            </a:extLst>
          </p:cNvPr>
          <p:cNvSpPr txBox="1"/>
          <p:nvPr/>
        </p:nvSpPr>
        <p:spPr>
          <a:xfrm>
            <a:off x="4220308" y="-104102"/>
            <a:ext cx="5948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Helpful Reminders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5E6C42C-D6D1-4B24-9D22-B60C28376C90}"/>
              </a:ext>
            </a:extLst>
          </p:cNvPr>
          <p:cNvSpPr txBox="1"/>
          <p:nvPr/>
        </p:nvSpPr>
        <p:spPr>
          <a:xfrm>
            <a:off x="8602083" y="2160989"/>
            <a:ext cx="33956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Rename your Zoom screen,  with your name and organization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472493"/>
            <a:ext cx="8403078" cy="5400137"/>
            <a:chOff x="0" y="472493"/>
            <a:chExt cx="8403078" cy="5400137"/>
          </a:xfrm>
        </p:grpSpPr>
        <p:pic>
          <p:nvPicPr>
            <p:cNvPr id="5" name="Picture 1" descr="image001">
              <a:extLst>
                <a:ext uri="{FF2B5EF4-FFF2-40B4-BE49-F238E27FC236}">
                  <a16:creationId xmlns="" xmlns:a16="http://schemas.microsoft.com/office/drawing/2014/main" id="{2C3A3A4A-E98F-41BF-9D9A-47C0D22E20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2493"/>
              <a:ext cx="8403078" cy="54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690" y="3039423"/>
              <a:ext cx="6077798" cy="1181265"/>
            </a:xfrm>
            <a:prstGeom prst="rect">
              <a:avLst/>
            </a:prstGeom>
          </p:spPr>
        </p:pic>
      </p:grpSp>
      <p:sp>
        <p:nvSpPr>
          <p:cNvPr id="4" name="Left Arrow 3"/>
          <p:cNvSpPr/>
          <p:nvPr/>
        </p:nvSpPr>
        <p:spPr>
          <a:xfrm>
            <a:off x="5913120" y="1158240"/>
            <a:ext cx="1082040" cy="2298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1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4157" y="783767"/>
            <a:ext cx="63029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sz="4800" dirty="0">
                <a:solidFill>
                  <a:srgbClr val="000000"/>
                </a:solidFill>
              </a:rPr>
              <a:t>When is COT successful?</a:t>
            </a:r>
          </a:p>
        </p:txBody>
      </p:sp>
      <p:sp>
        <p:nvSpPr>
          <p:cNvPr id="3" name="Rectangle 2"/>
          <p:cNvSpPr/>
          <p:nvPr/>
        </p:nvSpPr>
        <p:spPr>
          <a:xfrm>
            <a:off x="288174" y="2856453"/>
            <a:ext cx="119038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4800" dirty="0">
                <a:solidFill>
                  <a:srgbClr val="000000"/>
                </a:solidFill>
              </a:rPr>
              <a:t>When it reduces emergency department visits &amp; hospitalizations</a:t>
            </a:r>
          </a:p>
        </p:txBody>
      </p:sp>
    </p:spTree>
    <p:extLst>
      <p:ext uri="{BB962C8B-B14F-4D97-AF65-F5344CB8AC3E}">
        <p14:creationId xmlns:p14="http://schemas.microsoft.com/office/powerpoint/2010/main" val="75757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5A0345-10AE-4CA7-915C-C43660C4C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02241"/>
            <a:ext cx="10058400" cy="91043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Caring for the </a:t>
            </a:r>
            <a:r>
              <a:rPr lang="en-US" i="1" dirty="0" smtClean="0">
                <a:solidFill>
                  <a:srgbClr val="FF0000"/>
                </a:solidFill>
              </a:rPr>
              <a:t>failing</a:t>
            </a:r>
            <a:r>
              <a:rPr lang="en-US" dirty="0" smtClean="0">
                <a:solidFill>
                  <a:srgbClr val="FF0000"/>
                </a:solidFill>
              </a:rPr>
              <a:t> patient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B83B3E-6DAD-4AB6-BC68-32A8EE36D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 </a:t>
            </a:r>
            <a:r>
              <a:rPr lang="en-US" dirty="0" smtClean="0"/>
              <a:t>Increase frequency of visits; shorten opioid prescription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Close monitoring of opioids (i.e. pill counts)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Increase frequency of UDS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Behavioral health intervention (SW; psychologist)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Patient navigators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Opioid reduction, or tapered withdrawal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Transition to </a:t>
            </a:r>
            <a:r>
              <a:rPr lang="en-US" i="1" dirty="0" smtClean="0"/>
              <a:t>safer</a:t>
            </a:r>
            <a:r>
              <a:rPr lang="en-US" dirty="0" smtClean="0"/>
              <a:t> pain regime (Tramadol; buprenorphine-naloxone)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ED &amp; Inpatient pain management plans tailored by outpatient team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03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44CC594A-A820-450F-B363-C19201FCFE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9FAB3DA-E9ED-4574-ABCC-378BC0FF1B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C314171D-F576-42A8-97DE-294CF5264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78" y="498764"/>
            <a:ext cx="3790604" cy="60350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Focus resources on adults with high rates </a:t>
            </a:r>
            <a:r>
              <a:rPr lang="en-US" dirty="0" smtClean="0"/>
              <a:t>of utilization </a:t>
            </a:r>
            <a:r>
              <a:rPr lang="en-US" dirty="0"/>
              <a:t>for </a:t>
            </a:r>
            <a:r>
              <a:rPr lang="en-US" dirty="0" smtClean="0"/>
              <a:t>pain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Aggressively treat any underlying causes of pain</a:t>
            </a:r>
            <a:r>
              <a:rPr lang="en-US" dirty="0" smtClean="0"/>
              <a:t>, including SCD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Apply principles of chronic pain management </a:t>
            </a:r>
            <a:r>
              <a:rPr lang="en-US" dirty="0" smtClean="0"/>
              <a:t>to a </a:t>
            </a:r>
            <a:r>
              <a:rPr lang="en-US" dirty="0"/>
              <a:t>clinic </a:t>
            </a:r>
            <a:r>
              <a:rPr lang="en-US" dirty="0" smtClean="0"/>
              <a:t>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Higher doses and larger quantities of </a:t>
            </a:r>
            <a:r>
              <a:rPr lang="en-US" dirty="0" smtClean="0"/>
              <a:t>oral opioids </a:t>
            </a:r>
            <a:r>
              <a:rPr lang="en-US" dirty="0"/>
              <a:t>often do not </a:t>
            </a:r>
            <a:r>
              <a:rPr lang="en-US" dirty="0" smtClean="0"/>
              <a:t>help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Parenteral opioids are not the optimal </a:t>
            </a:r>
            <a:r>
              <a:rPr lang="en-US" dirty="0" smtClean="0"/>
              <a:t>treatment of </a:t>
            </a:r>
            <a:r>
              <a:rPr lang="en-US" dirty="0"/>
              <a:t>chronic pain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3B8D6B0-55D6-48DC-86D8-FD95D5F118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E7D506E2-4010-445A-B0D8-DB7A7A327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141" y="1055717"/>
            <a:ext cx="4671441" cy="55778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00108" y="8052"/>
            <a:ext cx="8581505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 "/>
              <a:tabLst>
                <a:tab pos="457200" algn="l"/>
              </a:tabLst>
            </a:pP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Field JJ. Five lessons learned about </a:t>
            </a:r>
            <a:r>
              <a:rPr lang="en-US" sz="16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long-term pain management in adults with adults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sickle cell disease. Hematology Am </a:t>
            </a:r>
            <a:r>
              <a:rPr lang="en-US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Soc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Hematol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Educ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Program. 2017 Dec 8;2017(1):406-411</a:t>
            </a:r>
          </a:p>
        </p:txBody>
      </p:sp>
    </p:spTree>
    <p:extLst>
      <p:ext uri="{BB962C8B-B14F-4D97-AF65-F5344CB8AC3E}">
        <p14:creationId xmlns:p14="http://schemas.microsoft.com/office/powerpoint/2010/main" val="384707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Substance misuse treatment for high-risk chronic pain patients on opioid therapy:</a:t>
            </a:r>
            <a:br>
              <a:rPr lang="en-US" sz="4000" dirty="0"/>
            </a:br>
            <a:r>
              <a:rPr lang="en-US" sz="4000" dirty="0"/>
              <a:t>A randomized trial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PAIN 150 (2010) 390–400</a:t>
            </a:r>
          </a:p>
        </p:txBody>
      </p:sp>
    </p:spTree>
    <p:extLst>
      <p:ext uri="{BB962C8B-B14F-4D97-AF65-F5344CB8AC3E}">
        <p14:creationId xmlns:p14="http://schemas.microsoft.com/office/powerpoint/2010/main" val="62336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external file that holds a picture, illustration, etc.&#10;Object name is nihms192212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71" y="195349"/>
            <a:ext cx="5273563" cy="557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8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High-risk experimental group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ompletion </a:t>
            </a:r>
            <a:r>
              <a:rPr lang="en-US" dirty="0"/>
              <a:t>of monthly electronic </a:t>
            </a:r>
            <a:r>
              <a:rPr lang="en-US" dirty="0" smtClean="0"/>
              <a:t>diaries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Monthly urine </a:t>
            </a:r>
            <a:r>
              <a:rPr lang="en-US" dirty="0"/>
              <a:t>screens for 6 </a:t>
            </a:r>
            <a:r>
              <a:rPr lang="en-US" dirty="0" smtClean="0"/>
              <a:t>months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Monthly </a:t>
            </a:r>
            <a:r>
              <a:rPr lang="en-US" dirty="0"/>
              <a:t>completion of the </a:t>
            </a:r>
            <a:r>
              <a:rPr lang="en-US" dirty="0" smtClean="0"/>
              <a:t>Opioid Compliance Checklist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Monthly </a:t>
            </a:r>
            <a:r>
              <a:rPr lang="en-US" dirty="0"/>
              <a:t>group education sessions (</a:t>
            </a:r>
            <a:r>
              <a:rPr lang="en-US" dirty="0" smtClean="0"/>
              <a:t>led by </a:t>
            </a:r>
            <a:r>
              <a:rPr lang="en-US" dirty="0"/>
              <a:t>a psychiatrist [ADW] trained in pain and addiction medicine</a:t>
            </a:r>
            <a:r>
              <a:rPr lang="en-US" dirty="0" smtClean="0"/>
              <a:t>) with </a:t>
            </a:r>
            <a:r>
              <a:rPr lang="en-US" dirty="0"/>
              <a:t>worksheet handouts on topics related to substance </a:t>
            </a:r>
            <a:r>
              <a:rPr lang="en-US" dirty="0" smtClean="0"/>
              <a:t>misuse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Participation </a:t>
            </a:r>
            <a:r>
              <a:rPr lang="en-US" dirty="0"/>
              <a:t>in individual motivational compliance </a:t>
            </a:r>
            <a:r>
              <a:rPr lang="en-US" dirty="0" smtClean="0"/>
              <a:t>counseling (</a:t>
            </a:r>
            <a:r>
              <a:rPr lang="en-US" dirty="0"/>
              <a:t>led by a clinical psychologist [RNJ] trained in pain </a:t>
            </a:r>
            <a:r>
              <a:rPr lang="en-US" dirty="0" smtClean="0"/>
              <a:t>and behavioral </a:t>
            </a:r>
            <a:r>
              <a:rPr lang="en-US" dirty="0"/>
              <a:t>medicine</a:t>
            </a:r>
            <a:r>
              <a:rPr lang="en-US" dirty="0" smtClean="0"/>
              <a:t>) offering knowledge and </a:t>
            </a:r>
            <a:r>
              <a:rPr lang="en-US" dirty="0"/>
              <a:t>training for substance misuse awareness and recovery</a:t>
            </a:r>
          </a:p>
        </p:txBody>
      </p:sp>
    </p:spTree>
    <p:extLst>
      <p:ext uri="{BB962C8B-B14F-4D97-AF65-F5344CB8AC3E}">
        <p14:creationId xmlns:p14="http://schemas.microsoft.com/office/powerpoint/2010/main" val="3858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3222" y="404889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457200"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Taken </a:t>
            </a:r>
            <a:r>
              <a:rPr lang="en-US" dirty="0">
                <a:solidFill>
                  <a:srgbClr val="000000"/>
                </a:solidFill>
              </a:rPr>
              <a:t>your opioid medication other than the way it was prescribed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</a:p>
          <a:p>
            <a:pPr marL="342900" indent="-342900" defTabSz="457200"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Used </a:t>
            </a:r>
            <a:r>
              <a:rPr lang="en-US" dirty="0">
                <a:solidFill>
                  <a:srgbClr val="000000"/>
                </a:solidFill>
              </a:rPr>
              <a:t>more than one pharmacy to fill your opioid prescriptions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</a:p>
          <a:p>
            <a:pPr marL="342900" indent="-342900" defTabSz="457200"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Received </a:t>
            </a:r>
            <a:r>
              <a:rPr lang="en-US" dirty="0">
                <a:solidFill>
                  <a:srgbClr val="000000"/>
                </a:solidFill>
              </a:rPr>
              <a:t>opioid prescriptions from more than one provider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</a:p>
          <a:p>
            <a:pPr marL="342900" indent="-342900" defTabSz="457200"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Lost </a:t>
            </a:r>
            <a:r>
              <a:rPr lang="en-US" dirty="0">
                <a:solidFill>
                  <a:srgbClr val="000000"/>
                </a:solidFill>
              </a:rPr>
              <a:t>or misplaced your opioid </a:t>
            </a:r>
            <a:r>
              <a:rPr lang="en-US" dirty="0" smtClean="0">
                <a:solidFill>
                  <a:srgbClr val="000000"/>
                </a:solidFill>
              </a:rPr>
              <a:t>medications?</a:t>
            </a:r>
          </a:p>
          <a:p>
            <a:pPr marL="342900" indent="-342900" defTabSz="457200"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Run </a:t>
            </a:r>
            <a:r>
              <a:rPr lang="en-US" dirty="0">
                <a:solidFill>
                  <a:srgbClr val="000000"/>
                </a:solidFill>
              </a:rPr>
              <a:t>out of your pain medication early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</a:p>
          <a:p>
            <a:pPr marL="342900" indent="-342900" defTabSz="457200"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Missed </a:t>
            </a:r>
            <a:r>
              <a:rPr lang="en-US" dirty="0">
                <a:solidFill>
                  <a:srgbClr val="000000"/>
                </a:solidFill>
              </a:rPr>
              <a:t>any scheduled medical </a:t>
            </a:r>
            <a:r>
              <a:rPr lang="en-US" dirty="0" smtClean="0">
                <a:solidFill>
                  <a:srgbClr val="000000"/>
                </a:solidFill>
              </a:rPr>
              <a:t>appointments</a:t>
            </a:r>
          </a:p>
          <a:p>
            <a:pPr marL="342900" indent="-342900" defTabSz="457200"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Borrowed </a:t>
            </a:r>
            <a:r>
              <a:rPr lang="en-US" dirty="0">
                <a:solidFill>
                  <a:srgbClr val="000000"/>
                </a:solidFill>
              </a:rPr>
              <a:t>opioid medication from others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</a:p>
          <a:p>
            <a:pPr marL="342900" indent="-342900" defTabSz="457200"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Used </a:t>
            </a:r>
            <a:r>
              <a:rPr lang="en-US" dirty="0">
                <a:solidFill>
                  <a:srgbClr val="000000"/>
                </a:solidFill>
              </a:rPr>
              <a:t>any illegal or unauthorized substances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</a:p>
          <a:p>
            <a:pPr marL="342900" indent="-342900" defTabSz="457200"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Taken </a:t>
            </a:r>
            <a:r>
              <a:rPr lang="en-US" dirty="0">
                <a:solidFill>
                  <a:srgbClr val="000000"/>
                </a:solidFill>
              </a:rPr>
              <a:t>the highest possible degree of care of your prescription medication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</a:p>
          <a:p>
            <a:pPr marL="342900" indent="-342900" defTabSz="457200"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Taken </a:t>
            </a:r>
            <a:r>
              <a:rPr lang="en-US" dirty="0">
                <a:solidFill>
                  <a:srgbClr val="000000"/>
                </a:solidFill>
              </a:rPr>
              <a:t>any unauthorized substance that might be found in your </a:t>
            </a:r>
            <a:r>
              <a:rPr lang="en-US" dirty="0" smtClean="0">
                <a:solidFill>
                  <a:srgbClr val="000000"/>
                </a:solidFill>
              </a:rPr>
              <a:t>urine</a:t>
            </a:r>
          </a:p>
          <a:p>
            <a:pPr marL="342900" indent="-342900" defTabSz="457200"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Been </a:t>
            </a:r>
            <a:r>
              <a:rPr lang="en-US" dirty="0">
                <a:solidFill>
                  <a:srgbClr val="000000"/>
                </a:solidFill>
              </a:rPr>
              <a:t>involved in any activity that may be dangerous to you or someone else if you felt drowsy or were not clear thinking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</a:p>
          <a:p>
            <a:pPr marL="342900" indent="-342900" defTabSz="457200"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Been </a:t>
            </a:r>
            <a:r>
              <a:rPr lang="en-US" dirty="0">
                <a:solidFill>
                  <a:srgbClr val="000000"/>
                </a:solidFill>
              </a:rPr>
              <a:t>completely honest about your personal drug </a:t>
            </a:r>
            <a:r>
              <a:rPr lang="en-US" dirty="0" smtClean="0">
                <a:solidFill>
                  <a:srgbClr val="000000"/>
                </a:solidFill>
              </a:rPr>
              <a:t>use?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877" y="1041461"/>
            <a:ext cx="31457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000" dirty="0">
                <a:solidFill>
                  <a:srgbClr val="000000"/>
                </a:solidFill>
              </a:rPr>
              <a:t>Opioid Compliance Checklist</a:t>
            </a:r>
          </a:p>
        </p:txBody>
      </p:sp>
    </p:spTree>
    <p:extLst>
      <p:ext uri="{BB962C8B-B14F-4D97-AF65-F5344CB8AC3E}">
        <p14:creationId xmlns:p14="http://schemas.microsoft.com/office/powerpoint/2010/main" val="392837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E7D506E2-4010-445A-B0D8-DB7A7A327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897" y="257695"/>
            <a:ext cx="4671441" cy="55778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898091" y="3692291"/>
              <a:ext cx="600840" cy="199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86211" y="3680411"/>
                <a:ext cx="624600" cy="22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87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 external file that holds a picture, illustration, etc.&#10;Object name is nihms192212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259" y="174568"/>
            <a:ext cx="5923048" cy="59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02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onversion of Chronic Pain Patients from Full- Opioid Agonists to Sublingual Buprenorp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88975" cy="516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onversion of Chronic Pain Patients from Full- Opioid Agonists to Sublingual Buprenorph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149" y="1263536"/>
            <a:ext cx="3921586" cy="507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Buprenorphine/naloxone as a promising therapeutic option for opioid abusing patients with chronic pain: Reduction of pain, opioid withdrawal symptoms, and abuse liability of oral oxycod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281" y="-307571"/>
            <a:ext cx="3932719" cy="52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7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D4B1BA0-BC25-4AF8-A847-872D7970FB85}"/>
              </a:ext>
            </a:extLst>
          </p:cNvPr>
          <p:cNvSpPr txBox="1"/>
          <p:nvPr/>
        </p:nvSpPr>
        <p:spPr>
          <a:xfrm>
            <a:off x="0" y="4036254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Unmute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7D3E182-BD15-4A3F-A4F0-65308B16F071}"/>
              </a:ext>
            </a:extLst>
          </p:cNvPr>
          <p:cNvSpPr txBox="1"/>
          <p:nvPr/>
        </p:nvSpPr>
        <p:spPr>
          <a:xfrm>
            <a:off x="4220308" y="-104102"/>
            <a:ext cx="5948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Helpful Reminders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05A705A-9444-4171-90EA-353A9383B614}"/>
              </a:ext>
            </a:extLst>
          </p:cNvPr>
          <p:cNvSpPr txBox="1"/>
          <p:nvPr/>
        </p:nvSpPr>
        <p:spPr>
          <a:xfrm>
            <a:off x="8572919" y="1947615"/>
            <a:ext cx="342816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 are all on </a:t>
            </a:r>
            <a:r>
              <a:rPr lang="en-US" sz="2400" dirty="0">
                <a:solidFill>
                  <a:srgbClr val="FF0000"/>
                </a:solidFill>
              </a:rPr>
              <a:t>mute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en-US" sz="2400" dirty="0"/>
              <a:t>please </a:t>
            </a:r>
            <a:r>
              <a:rPr lang="en-US" sz="2400" dirty="0">
                <a:solidFill>
                  <a:srgbClr val="00B050"/>
                </a:solidFill>
              </a:rPr>
              <a:t>unmute</a:t>
            </a:r>
            <a:r>
              <a:rPr lang="en-US" sz="2400" dirty="0"/>
              <a:t> to talk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joining by telephone audio only, </a:t>
            </a:r>
            <a:r>
              <a:rPr lang="en-US" sz="2400" dirty="0">
                <a:solidFill>
                  <a:schemeClr val="accent2"/>
                </a:solidFill>
              </a:rPr>
              <a:t>*6</a:t>
            </a:r>
            <a:r>
              <a:rPr lang="en-US" sz="2400" dirty="0"/>
              <a:t> to mute and unmute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8365" y="480673"/>
            <a:ext cx="8383885" cy="5387803"/>
            <a:chOff x="28365" y="480673"/>
            <a:chExt cx="8383885" cy="5387803"/>
          </a:xfrm>
        </p:grpSpPr>
        <p:pic>
          <p:nvPicPr>
            <p:cNvPr id="5" name="Picture 1" descr="image001">
              <a:extLst>
                <a:ext uri="{FF2B5EF4-FFF2-40B4-BE49-F238E27FC236}">
                  <a16:creationId xmlns="" xmlns:a16="http://schemas.microsoft.com/office/drawing/2014/main" id="{2C3A3A4A-E98F-41BF-9D9A-47C0D22E20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5" y="480673"/>
              <a:ext cx="8383885" cy="5387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00" y="2854989"/>
              <a:ext cx="6077798" cy="1181265"/>
            </a:xfrm>
            <a:prstGeom prst="rect">
              <a:avLst/>
            </a:prstGeom>
          </p:spPr>
        </p:pic>
      </p:grpSp>
      <p:sp>
        <p:nvSpPr>
          <p:cNvPr id="6" name="Down Arrow 5"/>
          <p:cNvSpPr/>
          <p:nvPr/>
        </p:nvSpPr>
        <p:spPr>
          <a:xfrm>
            <a:off x="28365" y="4093320"/>
            <a:ext cx="331470" cy="1252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9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Case Presentation </a:t>
            </a:r>
            <a:r>
              <a:rPr lang="en-US" dirty="0" smtClean="0"/>
              <a:t>#2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5666" y="1825625"/>
            <a:ext cx="7293366" cy="4351338"/>
          </a:xfrm>
        </p:spPr>
        <p:txBody>
          <a:bodyPr/>
          <a:lstStyle/>
          <a:p>
            <a:r>
              <a:rPr lang="en-US" smtClean="0"/>
              <a:t>1:40- 2:00pm </a:t>
            </a:r>
            <a:r>
              <a:rPr lang="en-US" dirty="0"/>
              <a:t>[</a:t>
            </a:r>
            <a:r>
              <a:rPr lang="en-US" dirty="0" smtClean="0"/>
              <a:t>25 </a:t>
            </a:r>
            <a:r>
              <a:rPr lang="en-US" dirty="0"/>
              <a:t>min]</a:t>
            </a:r>
          </a:p>
          <a:p>
            <a:pPr lvl="1"/>
            <a:r>
              <a:rPr lang="en-US" dirty="0"/>
              <a:t>Presentation: </a:t>
            </a:r>
            <a:r>
              <a:rPr lang="en-US" dirty="0" smtClean="0"/>
              <a:t>(5 min) </a:t>
            </a:r>
          </a:p>
          <a:p>
            <a:pPr lvl="1"/>
            <a:r>
              <a:rPr lang="en-US" dirty="0" smtClean="0"/>
              <a:t>Case summary: Clinical Hub Lead(5 min)</a:t>
            </a:r>
            <a:endParaRPr lang="en-US" dirty="0"/>
          </a:p>
          <a:p>
            <a:pPr lvl="1"/>
            <a:r>
              <a:rPr lang="en-US" dirty="0" smtClean="0"/>
              <a:t>Clarifying </a:t>
            </a:r>
            <a:r>
              <a:rPr lang="en-US" dirty="0"/>
              <a:t>questions- Spokes (participants) </a:t>
            </a:r>
            <a:r>
              <a:rPr lang="en-US" dirty="0" smtClean="0"/>
              <a:t>4 </a:t>
            </a:r>
            <a:r>
              <a:rPr lang="en-US" dirty="0"/>
              <a:t>min: </a:t>
            </a:r>
          </a:p>
          <a:p>
            <a:pPr lvl="1"/>
            <a:r>
              <a:rPr lang="en-US" dirty="0" smtClean="0"/>
              <a:t>Clarifying </a:t>
            </a:r>
            <a:r>
              <a:rPr lang="en-US" dirty="0"/>
              <a:t>questions – Hub </a:t>
            </a:r>
            <a:r>
              <a:rPr lang="en-US" dirty="0" smtClean="0"/>
              <a:t>(4 min): </a:t>
            </a:r>
            <a:endParaRPr lang="en-US" dirty="0"/>
          </a:p>
          <a:p>
            <a:pPr lvl="1"/>
            <a:r>
              <a:rPr lang="en-US" dirty="0" smtClean="0"/>
              <a:t>  </a:t>
            </a:r>
            <a:r>
              <a:rPr lang="en-US" dirty="0"/>
              <a:t>Recommendations – Spokes (participants) 2 min: </a:t>
            </a:r>
          </a:p>
          <a:p>
            <a:pPr lvl="1"/>
            <a:r>
              <a:rPr lang="en-US" dirty="0" smtClean="0"/>
              <a:t>  </a:t>
            </a:r>
            <a:r>
              <a:rPr lang="en-US" dirty="0"/>
              <a:t>Recommendations – Hub </a:t>
            </a:r>
            <a:r>
              <a:rPr lang="en-US" dirty="0" smtClean="0"/>
              <a:t>(2 min): </a:t>
            </a:r>
            <a:endParaRPr lang="en-US" dirty="0"/>
          </a:p>
          <a:p>
            <a:pPr lvl="1"/>
            <a:r>
              <a:rPr lang="en-US" dirty="0" smtClean="0"/>
              <a:t> Recap Case /Recommendations- </a:t>
            </a:r>
            <a:r>
              <a:rPr lang="en-US" dirty="0"/>
              <a:t>Hub </a:t>
            </a:r>
            <a:r>
              <a:rPr lang="en-US" dirty="0" smtClean="0"/>
              <a:t>(3 min): 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4972B76-FDC1-4474-AFF2-79A9A8F6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04" y="2539592"/>
            <a:ext cx="1816528" cy="177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5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327982"/>
              </p:ext>
            </p:extLst>
          </p:nvPr>
        </p:nvGraphicFramePr>
        <p:xfrm>
          <a:off x="4181475" y="719138"/>
          <a:ext cx="38290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Acrobat Document" r:id="rId4" imgW="5667260" imgH="8019940" progId="Acrobat.Document.2017">
                  <p:link updateAutomatic="1"/>
                </p:oleObj>
              </mc:Choice>
              <mc:Fallback>
                <p:oleObj name="Acrobat Document" r:id="rId4" imgW="5667260" imgH="8019940" progId="Acrobat.Document.201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1475" y="719138"/>
                        <a:ext cx="38290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637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014" y="115743"/>
            <a:ext cx="2782455" cy="619094"/>
          </a:xfrm>
        </p:spPr>
        <p:txBody>
          <a:bodyPr>
            <a:normAutofit fontScale="90000"/>
          </a:bodyPr>
          <a:lstStyle/>
          <a:p>
            <a:r>
              <a:rPr lang="en-US" dirty="0"/>
              <a:t>Case </a:t>
            </a:r>
            <a:r>
              <a:rPr lang="en-US" dirty="0" smtClean="0"/>
              <a:t>Studies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" y="1177566"/>
            <a:ext cx="10450266" cy="56804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55127" y="4147127"/>
            <a:ext cx="1209964" cy="3047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91" y="3445710"/>
            <a:ext cx="3755148" cy="70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4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7396" y="97270"/>
            <a:ext cx="3299691" cy="5400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/>
              <a:t>Feedback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8" y="1177566"/>
            <a:ext cx="10450266" cy="56804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9200" y="4399672"/>
            <a:ext cx="1191491" cy="2924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7" y="3474839"/>
            <a:ext cx="3686843" cy="90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1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946" y="97270"/>
            <a:ext cx="4224142" cy="5400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Claim Your CME’s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8" y="1177566"/>
            <a:ext cx="10450266" cy="56804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39853" y="4399672"/>
            <a:ext cx="2032001" cy="2924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50" y="3414163"/>
            <a:ext cx="3692621" cy="67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3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48" y="379110"/>
            <a:ext cx="8928871" cy="866211"/>
          </a:xfrm>
        </p:spPr>
        <p:txBody>
          <a:bodyPr>
            <a:normAutofit/>
          </a:bodyPr>
          <a:lstStyle/>
          <a:p>
            <a:pPr algn="ctr"/>
            <a:r>
              <a:rPr lang="en-US" sz="2400" b="1"/>
              <a:t> Access Your Evaluation and Claim Your CME</a:t>
            </a:r>
            <a:r>
              <a:rPr lang="en-US" sz="2400" b="1">
                <a:cs typeface="Calibri Light"/>
              </a:rPr>
              <a:t/>
            </a:r>
            <a:br>
              <a:rPr lang="en-US" sz="2400" b="1">
                <a:cs typeface="Calibri Light"/>
              </a:rPr>
            </a:br>
            <a:endParaRPr lang="en-US" sz="2400" b="1">
              <a:cs typeface="Calibri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1E35E8-01AF-4F3C-8BBF-93555478F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0" y="1027907"/>
            <a:ext cx="8701606" cy="4637459"/>
          </a:xfrm>
          <a:prstGeom prst="rect">
            <a:avLst/>
          </a:prstGeom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BD26A38-AEDC-4EBD-8E3E-E9CABDCB0560}"/>
              </a:ext>
            </a:extLst>
          </p:cNvPr>
          <p:cNvSpPr/>
          <p:nvPr/>
        </p:nvSpPr>
        <p:spPr>
          <a:xfrm>
            <a:off x="3520440" y="4648200"/>
            <a:ext cx="5120640" cy="76199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9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78" y="2069431"/>
            <a:ext cx="11788444" cy="2839453"/>
          </a:xfrm>
        </p:spPr>
        <p:txBody>
          <a:bodyPr>
            <a:normAutofit/>
          </a:bodyPr>
          <a:lstStyle/>
          <a:p>
            <a:pPr algn="ctr"/>
            <a:r>
              <a:rPr lang="en-US" sz="2400" b="1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2352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11">
            <a:extLst>
              <a:ext uri="{FF2B5EF4-FFF2-40B4-BE49-F238E27FC236}">
                <a16:creationId xmlns="" xmlns:a16="http://schemas.microsoft.com/office/drawing/2014/main" id="{BC8B7C59-7096-4241-8605-CB7BAAC3ED09}"/>
              </a:ext>
            </a:extLst>
          </p:cNvPr>
          <p:cNvSpPr/>
          <p:nvPr/>
        </p:nvSpPr>
        <p:spPr>
          <a:xfrm>
            <a:off x="4749310" y="4568777"/>
            <a:ext cx="646654" cy="814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D4B1BA0-BC25-4AF8-A847-872D7970FB85}"/>
              </a:ext>
            </a:extLst>
          </p:cNvPr>
          <p:cNvSpPr txBox="1"/>
          <p:nvPr/>
        </p:nvSpPr>
        <p:spPr>
          <a:xfrm>
            <a:off x="4668923" y="4199445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Chat Box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7D3E182-BD15-4A3F-A4F0-65308B16F071}"/>
              </a:ext>
            </a:extLst>
          </p:cNvPr>
          <p:cNvSpPr txBox="1"/>
          <p:nvPr/>
        </p:nvSpPr>
        <p:spPr>
          <a:xfrm>
            <a:off x="4220308" y="-104102"/>
            <a:ext cx="5948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Helpful Reminders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9D8936D-E7B0-44D8-BDD6-144B688362CC}"/>
              </a:ext>
            </a:extLst>
          </p:cNvPr>
          <p:cNvSpPr txBox="1"/>
          <p:nvPr/>
        </p:nvSpPr>
        <p:spPr>
          <a:xfrm>
            <a:off x="8591341" y="2341266"/>
            <a:ext cx="32255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cs typeface="Arial" panose="020B0604020202020204" pitchFamily="34" charset="0"/>
              </a:rPr>
              <a:t>Please type your full name and organization into the chat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Use the chat function to speak with IT or ask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365" y="480673"/>
            <a:ext cx="8383885" cy="5387803"/>
            <a:chOff x="28365" y="480673"/>
            <a:chExt cx="8383885" cy="5387803"/>
          </a:xfrm>
        </p:grpSpPr>
        <p:pic>
          <p:nvPicPr>
            <p:cNvPr id="5" name="Picture 1" descr="image001">
              <a:extLst>
                <a:ext uri="{FF2B5EF4-FFF2-40B4-BE49-F238E27FC236}">
                  <a16:creationId xmlns="" xmlns:a16="http://schemas.microsoft.com/office/drawing/2014/main" id="{2C3A3A4A-E98F-41BF-9D9A-47C0D22E20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5" y="480673"/>
              <a:ext cx="8383885" cy="5387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261" y="2901843"/>
              <a:ext cx="6077798" cy="1181265"/>
            </a:xfrm>
            <a:prstGeom prst="rect">
              <a:avLst/>
            </a:prstGeom>
          </p:spPr>
        </p:pic>
      </p:grpSp>
      <p:sp>
        <p:nvSpPr>
          <p:cNvPr id="6" name="Down Arrow 5"/>
          <p:cNvSpPr/>
          <p:nvPr/>
        </p:nvSpPr>
        <p:spPr>
          <a:xfrm>
            <a:off x="4953749" y="4568777"/>
            <a:ext cx="340850" cy="814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4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5123028-3689-4930-8A7D-910B2811EE30}"/>
              </a:ext>
            </a:extLst>
          </p:cNvPr>
          <p:cNvSpPr txBox="1"/>
          <p:nvPr/>
        </p:nvSpPr>
        <p:spPr>
          <a:xfrm>
            <a:off x="1294984" y="2705860"/>
            <a:ext cx="10724328" cy="31017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Monthly 2 hours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tele-ECHO Clinics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 tele-ECHO clinic includes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case presentations and a didactic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Didactic presentations are developed and delivered by inter-professional experts in Sickle Cell Disease care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management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Website Link: </a:t>
            </a:r>
            <a:r>
              <a:rPr lang="en-US" sz="2400" u="sng" kern="1400" dirty="0">
                <a:solidFill>
                  <a:srgbClr val="085296"/>
                </a:solidFill>
                <a:latin typeface="Calibri" panose="020F0502020204030204" pitchFamily="34" charset="0"/>
              </a:rPr>
              <a:t>http://vcuhealth.org/sicklecellecho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DDA560A-48DF-4D62-8164-37C37EFA73D9}"/>
              </a:ext>
            </a:extLst>
          </p:cNvPr>
          <p:cNvSpPr txBox="1"/>
          <p:nvPr/>
        </p:nvSpPr>
        <p:spPr>
          <a:xfrm>
            <a:off x="3120189" y="497305"/>
            <a:ext cx="583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VCU </a:t>
            </a:r>
            <a:r>
              <a:rPr lang="en-US" sz="2800" dirty="0" smtClean="0"/>
              <a:t>Sickle Cell Disease ECHO </a:t>
            </a:r>
            <a:r>
              <a:rPr lang="en-US" sz="2800" dirty="0"/>
              <a:t>Clinics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43148" y="1479501"/>
            <a:ext cx="9593408" cy="1142514"/>
            <a:chOff x="1" y="1493219"/>
            <a:chExt cx="9722051" cy="11153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493219"/>
              <a:ext cx="2923745" cy="91469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3745" y="1731195"/>
              <a:ext cx="2042337" cy="6767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059" y="1541813"/>
              <a:ext cx="1905000" cy="10668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59" y="1636502"/>
              <a:ext cx="2886993" cy="866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96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CD37D2D8-7C04-4E08-9085-BF1580264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70671"/>
              </p:ext>
            </p:extLst>
          </p:nvPr>
        </p:nvGraphicFramePr>
        <p:xfrm>
          <a:off x="1920239" y="814321"/>
          <a:ext cx="8520767" cy="53506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74417">
                  <a:extLst>
                    <a:ext uri="{9D8B030D-6E8A-4147-A177-3AD203B41FA5}">
                      <a16:colId xmlns="" xmlns:a16="http://schemas.microsoft.com/office/drawing/2014/main" val="1539835954"/>
                    </a:ext>
                  </a:extLst>
                </a:gridCol>
                <a:gridCol w="4446350">
                  <a:extLst>
                    <a:ext uri="{9D8B030D-6E8A-4147-A177-3AD203B41FA5}">
                      <a16:colId xmlns="" xmlns:a16="http://schemas.microsoft.com/office/drawing/2014/main" val="2488416202"/>
                    </a:ext>
                  </a:extLst>
                </a:gridCol>
              </a:tblGrid>
              <a:tr h="3681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VCU Team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3034646"/>
                  </a:ext>
                </a:extLst>
              </a:tr>
              <a:tr h="319055">
                <a:tc>
                  <a:txBody>
                    <a:bodyPr/>
                    <a:lstStyle/>
                    <a:p>
                      <a:r>
                        <a:rPr lang="en-US" sz="1400"/>
                        <a:t>Clinical Director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Wally R Smith, MD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49693674"/>
                  </a:ext>
                </a:extLst>
              </a:tr>
              <a:tr h="516919">
                <a:tc>
                  <a:txBody>
                    <a:bodyPr/>
                    <a:lstStyle/>
                    <a:p>
                      <a:r>
                        <a:rPr lang="en-US" sz="1400"/>
                        <a:t>Administrative Medical Director ECHO Hub and Principal Investigator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Wally R Smith,</a:t>
                      </a:r>
                      <a:r>
                        <a:rPr lang="en-US" sz="1400" baseline="0" dirty="0" smtClean="0"/>
                        <a:t> MD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5473042"/>
                  </a:ext>
                </a:extLst>
              </a:tr>
              <a:tr h="3917555">
                <a:tc>
                  <a:txBody>
                    <a:bodyPr/>
                    <a:lstStyle/>
                    <a:p>
                      <a:r>
                        <a:rPr lang="en-US" sz="1400" dirty="0"/>
                        <a:t>Clinical Expert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/>
                    </a:p>
                    <a:p>
                      <a:pPr lvl="0">
                        <a:buNone/>
                      </a:pPr>
                      <a:r>
                        <a:rPr lang="en-US" sz="1400" dirty="0"/>
                        <a:t>Didactic Presentation 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Program Manager</a:t>
                      </a:r>
                      <a:endParaRPr lang="en-US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IT Support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Administrative Assistant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Clinical Social Worker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Patient Navigators </a:t>
                      </a:r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Prior Authorization Specialist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India Y Sisler, MD</a:t>
                      </a:r>
                      <a:endParaRPr lang="en-US" sz="1400" dirty="0"/>
                    </a:p>
                    <a:p>
                      <a:r>
                        <a:rPr lang="en-US" sz="1400" dirty="0" smtClean="0"/>
                        <a:t>Thokozeni Lipato, MD</a:t>
                      </a:r>
                    </a:p>
                    <a:p>
                      <a:r>
                        <a:rPr lang="en-US" sz="1400" dirty="0" smtClean="0"/>
                        <a:t>Jennifer </a:t>
                      </a:r>
                      <a:r>
                        <a:rPr lang="en-US" sz="1400" dirty="0" err="1" smtClean="0"/>
                        <a:t>Newlin</a:t>
                      </a:r>
                      <a:r>
                        <a:rPr lang="en-US" sz="1400" dirty="0" smtClean="0"/>
                        <a:t>, PA </a:t>
                      </a:r>
                    </a:p>
                    <a:p>
                      <a:r>
                        <a:rPr lang="en-US" sz="1400" dirty="0" smtClean="0"/>
                        <a:t>Mica </a:t>
                      </a:r>
                      <a:r>
                        <a:rPr lang="en-US" sz="1400" dirty="0" err="1" smtClean="0"/>
                        <a:t>Ferlis</a:t>
                      </a:r>
                      <a:r>
                        <a:rPr lang="en-US" sz="1400" dirty="0" smtClean="0"/>
                        <a:t>, NP</a:t>
                      </a:r>
                      <a:endParaRPr lang="en-US" sz="1400" dirty="0"/>
                    </a:p>
                    <a:p>
                      <a:endParaRPr lang="en-US" sz="1400" dirty="0"/>
                    </a:p>
                    <a:p>
                      <a:pPr lvl="0">
                        <a:buNone/>
                      </a:pPr>
                      <a:r>
                        <a:rPr lang="en-US" sz="1400" dirty="0" smtClean="0">
                          <a:solidFill>
                            <a:srgbClr val="7030A0"/>
                          </a:solidFill>
                        </a:rPr>
                        <a:t>Thokozeni</a:t>
                      </a:r>
                      <a:r>
                        <a:rPr lang="en-US" sz="1400" baseline="0" dirty="0" smtClean="0">
                          <a:solidFill>
                            <a:srgbClr val="7030A0"/>
                          </a:solidFill>
                        </a:rPr>
                        <a:t> Lipato</a:t>
                      </a:r>
                      <a:r>
                        <a:rPr lang="en-US" sz="1400" dirty="0" smtClean="0">
                          <a:solidFill>
                            <a:srgbClr val="7030A0"/>
                          </a:solidFill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rgbClr val="7030A0"/>
                          </a:solidFill>
                        </a:rPr>
                        <a:t>MD</a:t>
                      </a:r>
                      <a:endParaRPr lang="en-US" sz="1400" dirty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/>
                    </a:p>
                    <a:p>
                      <a:pPr lvl="0">
                        <a:buNone/>
                      </a:pPr>
                      <a:r>
                        <a:rPr lang="en-US" sz="1400" dirty="0" smtClean="0"/>
                        <a:t>Shirley Johnson, LSW</a:t>
                      </a:r>
                      <a:r>
                        <a:rPr lang="en-US" sz="1400" dirty="0"/>
                        <a:t> </a:t>
                      </a:r>
                      <a:endParaRPr lang="en-US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 smtClean="0"/>
                        <a:t>Daniel M Sop, M.Sc.Eng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Donna</a:t>
                      </a:r>
                      <a:r>
                        <a:rPr lang="en-US" sz="1400" baseline="0" dirty="0" smtClean="0"/>
                        <a:t> Casey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Taylor Elliott, MSW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Marla Brannon, BSW</a:t>
                      </a:r>
                    </a:p>
                    <a:p>
                      <a:r>
                        <a:rPr lang="en-US" sz="1400" baseline="0" dirty="0" smtClean="0"/>
                        <a:t>Stefani Vaughan-</a:t>
                      </a:r>
                      <a:r>
                        <a:rPr lang="en-US" sz="1400" baseline="0" dirty="0" err="1" smtClean="0"/>
                        <a:t>Sams</a:t>
                      </a:r>
                      <a:endParaRPr lang="en-US" sz="1400" baseline="0" dirty="0" smtClean="0"/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Austin Hardy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028906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20FBD9C-586D-4D2D-B932-BF5E6AE93965}"/>
              </a:ext>
            </a:extLst>
          </p:cNvPr>
          <p:cNvSpPr txBox="1"/>
          <p:nvPr/>
        </p:nvSpPr>
        <p:spPr>
          <a:xfrm>
            <a:off x="3850105" y="352819"/>
            <a:ext cx="2566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Hub Introductions</a:t>
            </a:r>
          </a:p>
        </p:txBody>
      </p:sp>
    </p:spTree>
    <p:extLst>
      <p:ext uri="{BB962C8B-B14F-4D97-AF65-F5344CB8AC3E}">
        <p14:creationId xmlns:p14="http://schemas.microsoft.com/office/powerpoint/2010/main" val="339723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E87389-70D9-40DE-BEC3-3B73B0C20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Spoke/ Participant Introduction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C8031E-241D-4BF4-A3A8-6BF32B6E1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>
                <a:cs typeface="Calibri"/>
              </a:rPr>
              <a:t>Name </a:t>
            </a:r>
          </a:p>
          <a:p>
            <a:r>
              <a:rPr lang="en-US" sz="3600">
                <a:cs typeface="Calibri"/>
              </a:rPr>
              <a:t>Organization </a:t>
            </a:r>
          </a:p>
        </p:txBody>
      </p:sp>
    </p:spTree>
    <p:extLst>
      <p:ext uri="{BB962C8B-B14F-4D97-AF65-F5344CB8AC3E}">
        <p14:creationId xmlns:p14="http://schemas.microsoft.com/office/powerpoint/2010/main" val="203561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="" xmlns:a16="http://schemas.microsoft.com/office/drawing/2014/main" id="{CA72D86A-F633-462D-9283-E08981979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653" y="0"/>
            <a:ext cx="4834969" cy="1117314"/>
          </a:xfrm>
        </p:spPr>
        <p:txBody>
          <a:bodyPr/>
          <a:lstStyle/>
          <a:p>
            <a:pPr algn="ctr"/>
            <a:r>
              <a:rPr lang="en-US" sz="2400" b="1">
                <a:latin typeface="+mn-lt"/>
                <a:ea typeface="+mn-ea"/>
                <a:cs typeface="Arial" panose="020B0604020202020204" pitchFamily="34" charset="0"/>
              </a:rPr>
              <a:t>What to Expect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="" xmlns:a16="http://schemas.microsoft.com/office/drawing/2014/main" id="{B82ECAC8-2496-48AF-916A-B000794A7B4B}"/>
              </a:ext>
            </a:extLst>
          </p:cNvPr>
          <p:cNvSpPr txBox="1">
            <a:spLocks/>
          </p:cNvSpPr>
          <p:nvPr/>
        </p:nvSpPr>
        <p:spPr>
          <a:xfrm>
            <a:off x="701964" y="757382"/>
            <a:ext cx="5211156" cy="4662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buFont typeface="+mj-lt"/>
              <a:buAutoNum type="romanUcPeriod"/>
              <a:defRPr/>
            </a:pPr>
            <a:r>
              <a:rPr lang="en-US" sz="1900" dirty="0" smtClean="0">
                <a:solidFill>
                  <a:prstClr val="black"/>
                </a:solidFill>
              </a:rPr>
              <a:t>Case presentation #1 – </a:t>
            </a:r>
            <a:r>
              <a:rPr lang="en-US" sz="1900" dirty="0" smtClean="0">
                <a:solidFill>
                  <a:prstClr val="black"/>
                </a:solidFill>
              </a:rPr>
              <a:t>Elizabeth Yang, MD, PhD</a:t>
            </a:r>
            <a:endParaRPr lang="en-US" sz="1900" dirty="0">
              <a:solidFill>
                <a:prstClr val="black"/>
              </a:solidFill>
            </a:endParaRPr>
          </a:p>
          <a:p>
            <a:pPr marL="1085850" lvl="2" indent="-514350">
              <a:buFont typeface="+mj-lt"/>
              <a:buAutoNum type="romanLcPeriod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Case </a:t>
            </a:r>
            <a:r>
              <a:rPr lang="en-US" sz="2000" dirty="0">
                <a:solidFill>
                  <a:prstClr val="black"/>
                </a:solidFill>
              </a:rPr>
              <a:t>summary </a:t>
            </a:r>
          </a:p>
          <a:p>
            <a:pPr marL="1085850" lvl="2" indent="-514350">
              <a:buFont typeface="+mj-lt"/>
              <a:buAutoNum type="romanLcPeriod"/>
              <a:defRPr/>
            </a:pPr>
            <a:r>
              <a:rPr lang="en-US" sz="2000" dirty="0">
                <a:solidFill>
                  <a:prstClr val="black"/>
                </a:solidFill>
              </a:rPr>
              <a:t>Clarifying questions </a:t>
            </a:r>
          </a:p>
          <a:p>
            <a:pPr marL="1085850" lvl="2" indent="-514350">
              <a:buFont typeface="+mj-lt"/>
              <a:buAutoNum type="romanLcPeriod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Recommendations </a:t>
            </a:r>
          </a:p>
          <a:p>
            <a:pPr marL="1085850" lvl="2" indent="-514350">
              <a:buFont typeface="+mj-lt"/>
              <a:buAutoNum type="romanL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Recap</a:t>
            </a:r>
          </a:p>
          <a:p>
            <a:pPr marL="571500" lvl="2"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50" indent="-400050">
              <a:buFont typeface="+mj-lt"/>
              <a:buAutoNum type="romanUcPeriod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Didactic Presentation</a:t>
            </a:r>
          </a:p>
          <a:p>
            <a:pPr>
              <a:defRPr/>
            </a:pPr>
            <a:endParaRPr lang="en-US" sz="2000" dirty="0" smtClean="0">
              <a:solidFill>
                <a:prstClr val="black"/>
              </a:solidFill>
            </a:endParaRPr>
          </a:p>
          <a:p>
            <a:pPr lvl="1"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Title: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Safe Outpatient Management of Sickle Cell Disease Related Chronic Pain 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defRPr/>
            </a:pPr>
            <a:r>
              <a:rPr lang="en-US" sz="2000" baseline="0" dirty="0" smtClean="0">
                <a:solidFill>
                  <a:prstClr val="black"/>
                </a:solidFill>
                <a:latin typeface="Calibri" panose="020F0502020204030204"/>
              </a:rPr>
              <a:t>Presenter: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Thokozeni Lipato,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MD </a:t>
            </a:r>
          </a:p>
          <a:p>
            <a:pPr lvl="1"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lvl="0" indent="-514350">
              <a:buFont typeface="+mj-lt"/>
              <a:buAutoNum type="romanUcPeriod" startAt="3"/>
              <a:defRPr/>
            </a:pPr>
            <a:r>
              <a:rPr lang="en-US" sz="2000" dirty="0">
                <a:solidFill>
                  <a:prstClr val="black"/>
                </a:solidFill>
              </a:rPr>
              <a:t>Case presentation </a:t>
            </a:r>
            <a:r>
              <a:rPr lang="en-US" sz="2000" dirty="0" smtClean="0">
                <a:solidFill>
                  <a:prstClr val="black"/>
                </a:solidFill>
              </a:rPr>
              <a:t>#2 – </a:t>
            </a:r>
            <a:r>
              <a:rPr lang="en-US" sz="2000" dirty="0" smtClean="0">
                <a:solidFill>
                  <a:prstClr val="black"/>
                </a:solidFill>
              </a:rPr>
              <a:t>Chelsea </a:t>
            </a:r>
            <a:r>
              <a:rPr lang="en-US" sz="2000" dirty="0" err="1">
                <a:solidFill>
                  <a:prstClr val="black"/>
                </a:solidFill>
              </a:rPr>
              <a:t>R</a:t>
            </a:r>
            <a:r>
              <a:rPr lang="en-US" sz="2000" dirty="0" err="1" smtClean="0">
                <a:solidFill>
                  <a:prstClr val="black"/>
                </a:solidFill>
              </a:rPr>
              <a:t>ivenbark</a:t>
            </a:r>
            <a:r>
              <a:rPr lang="en-US" sz="2000" dirty="0" smtClean="0">
                <a:solidFill>
                  <a:prstClr val="black"/>
                </a:solidFill>
              </a:rPr>
              <a:t>, NP</a:t>
            </a:r>
            <a:endParaRPr lang="en-US" sz="2000" dirty="0">
              <a:solidFill>
                <a:prstClr val="black"/>
              </a:solidFill>
            </a:endParaRPr>
          </a:p>
          <a:p>
            <a:pPr marL="1085850" lvl="2" indent="-514350">
              <a:buFont typeface="+mj-lt"/>
              <a:buAutoNum type="romanLcPeriod"/>
              <a:defRPr/>
            </a:pPr>
            <a:r>
              <a:rPr lang="en-US" sz="2000" dirty="0">
                <a:solidFill>
                  <a:prstClr val="black"/>
                </a:solidFill>
              </a:rPr>
              <a:t>Case summary </a:t>
            </a:r>
          </a:p>
          <a:p>
            <a:pPr marL="1085850" lvl="2" indent="-514350">
              <a:buFont typeface="+mj-lt"/>
              <a:buAutoNum type="romanLcPeriod"/>
              <a:defRPr/>
            </a:pPr>
            <a:r>
              <a:rPr lang="en-US" sz="2000" dirty="0">
                <a:solidFill>
                  <a:prstClr val="black"/>
                </a:solidFill>
              </a:rPr>
              <a:t>Clarifying questions </a:t>
            </a:r>
          </a:p>
          <a:p>
            <a:pPr marL="1085850" lvl="2" indent="-514350">
              <a:buFont typeface="+mj-lt"/>
              <a:buAutoNum type="romanLcPeriod"/>
              <a:defRPr/>
            </a:pPr>
            <a:r>
              <a:rPr lang="en-US" sz="2000" dirty="0">
                <a:solidFill>
                  <a:prstClr val="black"/>
                </a:solidFill>
              </a:rPr>
              <a:t>Recommendations </a:t>
            </a:r>
          </a:p>
          <a:p>
            <a:pPr marL="1085850" lvl="2" indent="-514350">
              <a:buFont typeface="+mj-lt"/>
              <a:buAutoNum type="romanLcPeriod"/>
              <a:defRPr/>
            </a:pPr>
            <a:r>
              <a:rPr lang="en-US" sz="2000" dirty="0">
                <a:solidFill>
                  <a:prstClr val="black"/>
                </a:solidFill>
              </a:rPr>
              <a:t>Recap</a:t>
            </a:r>
          </a:p>
          <a:p>
            <a:pPr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4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Closing and questions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4CE47F4-F3C1-4EB4-9514-27D28DFE3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02" y="2101080"/>
            <a:ext cx="4751875" cy="20365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4ACDA6E-5AAD-4DA5-8734-9710E053E0F0}"/>
              </a:ext>
            </a:extLst>
          </p:cNvPr>
          <p:cNvSpPr txBox="1"/>
          <p:nvPr/>
        </p:nvSpPr>
        <p:spPr>
          <a:xfrm>
            <a:off x="7074155" y="4399643"/>
            <a:ext cx="28064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Lets get started!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 Presentation #1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6">
            <a:extLst>
              <a:ext uri="{FF2B5EF4-FFF2-40B4-BE49-F238E27FC236}">
                <a16:creationId xmlns="" xmlns:a16="http://schemas.microsoft.com/office/drawing/2014/main" id="{D0A62B7D-BF27-43AC-B343-748FCAC2B6B5}"/>
              </a:ext>
            </a:extLst>
          </p:cNvPr>
          <p:cNvSpPr/>
          <p:nvPr/>
        </p:nvSpPr>
        <p:spPr>
          <a:xfrm>
            <a:off x="10020869" y="4999807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64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Case Presentation #1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5666" y="1825625"/>
            <a:ext cx="7293366" cy="4351338"/>
          </a:xfrm>
        </p:spPr>
        <p:txBody>
          <a:bodyPr/>
          <a:lstStyle/>
          <a:p>
            <a:r>
              <a:rPr lang="en-US" dirty="0" smtClean="0"/>
              <a:t>12:50PM to 1:15pm </a:t>
            </a:r>
            <a:r>
              <a:rPr lang="en-US" dirty="0"/>
              <a:t>[</a:t>
            </a:r>
            <a:r>
              <a:rPr lang="en-US" dirty="0" smtClean="0"/>
              <a:t>25 </a:t>
            </a:r>
            <a:r>
              <a:rPr lang="en-US" dirty="0"/>
              <a:t>min]</a:t>
            </a:r>
          </a:p>
          <a:p>
            <a:pPr lvl="1"/>
            <a:r>
              <a:rPr lang="en-US" dirty="0"/>
              <a:t>Presentation: </a:t>
            </a:r>
            <a:r>
              <a:rPr lang="en-US" dirty="0" smtClean="0"/>
              <a:t>(5 min) </a:t>
            </a:r>
          </a:p>
          <a:p>
            <a:pPr lvl="1"/>
            <a:r>
              <a:rPr lang="en-US" dirty="0" smtClean="0"/>
              <a:t>Case summary: Clinical Hub Lead(5 min)</a:t>
            </a:r>
            <a:endParaRPr lang="en-US" dirty="0"/>
          </a:p>
          <a:p>
            <a:pPr lvl="1"/>
            <a:r>
              <a:rPr lang="en-US" dirty="0" smtClean="0"/>
              <a:t>Clarifying </a:t>
            </a:r>
            <a:r>
              <a:rPr lang="en-US" dirty="0"/>
              <a:t>questions- Spokes (participants) </a:t>
            </a:r>
            <a:r>
              <a:rPr lang="en-US" dirty="0" smtClean="0"/>
              <a:t>4 </a:t>
            </a:r>
            <a:r>
              <a:rPr lang="en-US" dirty="0"/>
              <a:t>min: </a:t>
            </a:r>
          </a:p>
          <a:p>
            <a:pPr lvl="1"/>
            <a:r>
              <a:rPr lang="en-US" dirty="0" smtClean="0"/>
              <a:t>Clarifying </a:t>
            </a:r>
            <a:r>
              <a:rPr lang="en-US" dirty="0"/>
              <a:t>questions – Hub </a:t>
            </a:r>
            <a:r>
              <a:rPr lang="en-US" dirty="0" smtClean="0"/>
              <a:t>(4 min): </a:t>
            </a:r>
            <a:endParaRPr lang="en-US" dirty="0"/>
          </a:p>
          <a:p>
            <a:pPr lvl="1"/>
            <a:r>
              <a:rPr lang="en-US" dirty="0" smtClean="0"/>
              <a:t>  </a:t>
            </a:r>
            <a:r>
              <a:rPr lang="en-US" dirty="0"/>
              <a:t>Recommendations – Spokes (participants) 2 min: </a:t>
            </a:r>
          </a:p>
          <a:p>
            <a:pPr lvl="1"/>
            <a:r>
              <a:rPr lang="en-US" dirty="0" smtClean="0"/>
              <a:t>  </a:t>
            </a:r>
            <a:r>
              <a:rPr lang="en-US" dirty="0"/>
              <a:t>Recommendations – Hub </a:t>
            </a:r>
            <a:r>
              <a:rPr lang="en-US" dirty="0" smtClean="0"/>
              <a:t>(2 min): </a:t>
            </a:r>
            <a:endParaRPr lang="en-US" dirty="0"/>
          </a:p>
          <a:p>
            <a:pPr lvl="1"/>
            <a:r>
              <a:rPr lang="en-US" dirty="0" smtClean="0"/>
              <a:t> Recap Case /Recommendations- </a:t>
            </a:r>
            <a:r>
              <a:rPr lang="en-US" dirty="0"/>
              <a:t>Hub </a:t>
            </a:r>
            <a:r>
              <a:rPr lang="en-US" dirty="0" smtClean="0"/>
              <a:t>(3 min): 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4972B76-FDC1-4474-AFF2-79A9A8F6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04" y="2539592"/>
            <a:ext cx="1816528" cy="177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9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B591819E2EF745ADE5B7D31BD3DA2E" ma:contentTypeVersion="4" ma:contentTypeDescription="Create a new document." ma:contentTypeScope="" ma:versionID="00783e2bbccc45c960ba78272b920297">
  <xsd:schema xmlns:xsd="http://www.w3.org/2001/XMLSchema" xmlns:xs="http://www.w3.org/2001/XMLSchema" xmlns:p="http://schemas.microsoft.com/office/2006/metadata/properties" xmlns:ns2="0c219b54-2bb0-45e5-a244-578aeb437789" targetNamespace="http://schemas.microsoft.com/office/2006/metadata/properties" ma:root="true" ma:fieldsID="e601376385fc7527f5b200b1fddf4313" ns2:_="">
    <xsd:import namespace="0c219b54-2bb0-45e5-a244-578aeb4377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219b54-2bb0-45e5-a244-578aeb4377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3B52B5-979D-486B-B1AE-670B5D0412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4A920C-CC8F-417A-9DAB-0EF30ABDAF10}">
  <ds:schemaRefs>
    <ds:schemaRef ds:uri="0c219b54-2bb0-45e5-a244-578aeb4377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75E5D92-8B79-47E2-8626-D545BB193CF9}">
  <ds:schemaRefs>
    <ds:schemaRef ds:uri="http://schemas.microsoft.com/office/infopath/2007/PartnerControls"/>
    <ds:schemaRef ds:uri="http://purl.org/dc/dcmitype/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0c219b54-2bb0-45e5-a244-578aeb43778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960</Words>
  <Application>Microsoft Office PowerPoint</Application>
  <PresentationFormat>Widescreen</PresentationFormat>
  <Paragraphs>203</Paragraphs>
  <Slides>36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Wingdings</vt:lpstr>
      <vt:lpstr>Office Theme</vt:lpstr>
      <vt:lpstr>Retrospect</vt:lpstr>
      <vt:lpstr>\\rams.adp.vcu.edu\SOM\Shares\IM General Medicine\Sickle Cell Disease Program\Sickle Cell Disease Program - Studies\Project ECHO\Case Presentations\04_10_2019\SickleCellDiseaseCasePresentat_2019-04-10_1018_yang.pdf</vt:lpstr>
      <vt:lpstr>\\rams.adp.vcu.edu\SOM\Shares\IM General Medicine\Sickle Cell Disease Program\Sickle Cell Disease Program - Studies\Project ECHO\Case Presentations\04_10_2019\SickleCellDiseaseCasePresentat_2019-04-10_1020_Rivenbark.pdf</vt:lpstr>
      <vt:lpstr>Virginia Sickle Cell Disease ECHO* Clinic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Spoke/ Participant Introduction</vt:lpstr>
      <vt:lpstr>What to Expect</vt:lpstr>
      <vt:lpstr>   Case Presentation #1 </vt:lpstr>
      <vt:lpstr>PowerPoint Presentation</vt:lpstr>
      <vt:lpstr>   Didactic Presentation </vt:lpstr>
      <vt:lpstr>Safe Outpatient Management of Sickle Cell Disease Related Chronic Pain </vt:lpstr>
      <vt:lpstr>Objectives</vt:lpstr>
      <vt:lpstr>Assessment tools</vt:lpstr>
      <vt:lpstr>PowerPoint Presentation</vt:lpstr>
      <vt:lpstr>PowerPoint Presentation</vt:lpstr>
      <vt:lpstr>PowerPoint Presentation</vt:lpstr>
      <vt:lpstr>When is COT successful?</vt:lpstr>
      <vt:lpstr>Assessing disease related impairment</vt:lpstr>
      <vt:lpstr>PowerPoint Presentation</vt:lpstr>
      <vt:lpstr>Caring for the failing patient</vt:lpstr>
      <vt:lpstr>PowerPoint Presentation</vt:lpstr>
      <vt:lpstr>Substance misuse treatment for high-risk chronic pain patients on opioid therapy: A randomized trial</vt:lpstr>
      <vt:lpstr>PowerPoint Presentation</vt:lpstr>
      <vt:lpstr>High-risk experimental group</vt:lpstr>
      <vt:lpstr>PowerPoint Presentation</vt:lpstr>
      <vt:lpstr>PowerPoint Presentation</vt:lpstr>
      <vt:lpstr>PowerPoint Presentation</vt:lpstr>
      <vt:lpstr>PowerPoint Presentation</vt:lpstr>
      <vt:lpstr>   Case Presentation #2 </vt:lpstr>
      <vt:lpstr>PowerPoint Presentation</vt:lpstr>
      <vt:lpstr>Case Studies</vt:lpstr>
      <vt:lpstr> Feedback</vt:lpstr>
      <vt:lpstr> Claim Your CME’s</vt:lpstr>
      <vt:lpstr> Access Your Evaluation and Claim Your CME 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Virginia Opioid Addiction ECHO* Clinic</dc:title>
  <dc:creator>Bhaktiben A Dave</dc:creator>
  <cp:lastModifiedBy>Daniel Sop</cp:lastModifiedBy>
  <cp:revision>31</cp:revision>
  <dcterms:created xsi:type="dcterms:W3CDTF">2018-11-20T19:14:42Z</dcterms:created>
  <dcterms:modified xsi:type="dcterms:W3CDTF">2019-04-10T14:30:08Z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0x010100F9B591819E2EF745ADE5B7D31BD3DA2E</vt:lpwstr>
  </property>
</Properties>
</file>